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87" r:id="rId3"/>
    <p:sldId id="28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>
        <p:scale>
          <a:sx n="136" d="100"/>
          <a:sy n="136" d="100"/>
        </p:scale>
        <p:origin x="330" y="15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6119-DDA6-4454-B0DD-C13FB7C5D19F}" type="datetimeFigureOut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6C6F-9D47-410C-8B1D-A8C6D3F350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2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76C6F-9D47-410C-8B1D-A8C6D3F3500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76C6F-9D47-410C-8B1D-A8C6D3F3500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E7C3-573E-4024-BEAA-63E6D40F3A0F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34A6-D4AC-44B7-BCF2-822604D08D2B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634F-558C-4D74-9B02-EDB67D012C8A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F4DD-C937-4162-9440-5C7A32DE6E8E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9B3-82E1-47E8-B5F3-A03EDECA3DF1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B24A-7464-4347-86B3-128A1A558D18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E9C5-2E6B-4004-A9D4-BD3B8A92D1BB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E3A2-2CC1-422D-BBE8-0A00B5A16FF5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A4A0-1C2B-4ED0-9AE7-1EC10182469E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06A9-D956-41EA-B4E0-53A7ED4A88F8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11-22ED-46A2-A22C-664E4F0266A2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96E4-5194-4FDD-8675-7BD05A52F341}" type="datetime1">
              <a:rPr lang="en-GB" smtClean="0"/>
              <a:pPr/>
              <a:t>18/05/2012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Lecture 2 - Autocorrelation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AF1C-3CE6-4A4C-9047-D5A2D91C76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1628800"/>
            <a:ext cx="7200800" cy="3744416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Spatio</a:t>
            </a:r>
            <a:r>
              <a:rPr lang="en-GB" dirty="0">
                <a:solidFill>
                  <a:schemeClr val="bg1"/>
                </a:solidFill>
              </a:rPr>
              <a:t>-temporal modelling of network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sz="4700" b="1" dirty="0" smtClean="0">
                <a:solidFill>
                  <a:schemeClr val="bg1"/>
                </a:solidFill>
              </a:rPr>
              <a:t>James Haworth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Department of Civil, Environmental and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Geomatic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Engineering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j.haworth@ucl.ac.uk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AF1C-3CE6-4A4C-9047-D5A2D91C76A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613"/>
            <a:ext cx="8865649" cy="6269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71888" y="3248980"/>
            <a:ext cx="331053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65576"/>
            <a:ext cx="8865649" cy="6269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665575">
            <a:off x="4986321" y="2938691"/>
            <a:ext cx="479731" cy="25194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4860032" y="3456135"/>
            <a:ext cx="144016" cy="144016"/>
          </a:xfrm>
          <a:prstGeom prst="star5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95536" y="899369"/>
            <a:ext cx="3600400" cy="480131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information do we need to forecast future travel times on Gower Street?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Temporal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Spatial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Other forms of adjacency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Build adjacency from underlying network.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Use distance based adjacency.</a:t>
            </a:r>
          </a:p>
          <a:p>
            <a:pPr marL="0" lvl="1"/>
            <a:r>
              <a:rPr lang="en-GB" smtClean="0">
                <a:solidFill>
                  <a:schemeClr val="bg1"/>
                </a:solidFill>
              </a:rPr>
              <a:t>4.   Other </a:t>
            </a:r>
            <a:r>
              <a:rPr lang="en-GB" dirty="0">
                <a:solidFill>
                  <a:schemeClr val="bg1"/>
                </a:solidFill>
              </a:rPr>
              <a:t>sources of information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Incident data?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SCOOT flow </a:t>
            </a:r>
            <a:r>
              <a:rPr lang="en-GB" dirty="0" smtClean="0">
                <a:solidFill>
                  <a:schemeClr val="bg1"/>
                </a:solidFill>
              </a:rPr>
              <a:t>data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Social media data.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	@</a:t>
            </a:r>
            <a:r>
              <a:rPr lang="en-GB" dirty="0" err="1" smtClean="0">
                <a:solidFill>
                  <a:schemeClr val="bg1"/>
                </a:solidFill>
              </a:rPr>
              <a:t>traffic_update</a:t>
            </a: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londontraffic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Bent-Up Arrow 15"/>
          <p:cNvSpPr/>
          <p:nvPr/>
        </p:nvSpPr>
        <p:spPr>
          <a:xfrm rot="19777570" flipV="1">
            <a:off x="3941457" y="2946319"/>
            <a:ext cx="660860" cy="388594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3919386">
            <a:off x="5589437" y="4950359"/>
            <a:ext cx="288032" cy="17233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/>
          <a:stretch/>
        </p:blipFill>
        <p:spPr bwMode="auto">
          <a:xfrm>
            <a:off x="2694664" y="1844824"/>
            <a:ext cx="5800725" cy="4345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17963"/>
              </p:ext>
            </p:extLst>
          </p:nvPr>
        </p:nvGraphicFramePr>
        <p:xfrm>
          <a:off x="2534055" y="1158389"/>
          <a:ext cx="6121941" cy="574657"/>
        </p:xfrm>
        <a:graphic>
          <a:graphicData uri="http://schemas.openxmlformats.org/drawingml/2006/table">
            <a:tbl>
              <a:tblPr/>
              <a:tblGrid>
                <a:gridCol w="874563"/>
                <a:gridCol w="874563"/>
                <a:gridCol w="874563"/>
                <a:gridCol w="874563"/>
                <a:gridCol w="874563"/>
                <a:gridCol w="874563"/>
                <a:gridCol w="874563"/>
              </a:tblGrid>
              <a:tr h="2908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Naïve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Avg. R</a:t>
                      </a:r>
                      <a:r>
                        <a:rPr lang="en-GB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7" name="Right Arrow 26"/>
          <p:cNvSpPr/>
          <p:nvPr/>
        </p:nvSpPr>
        <p:spPr>
          <a:xfrm rot="19574329">
            <a:off x="4302669" y="3401377"/>
            <a:ext cx="372304" cy="10409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8719633">
            <a:off x="4149419" y="3153066"/>
            <a:ext cx="664860" cy="11524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8975242">
            <a:off x="4471218" y="3666001"/>
            <a:ext cx="622736" cy="9855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235870" y="2045879"/>
            <a:ext cx="7920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Real</a:t>
            </a:r>
          </a:p>
          <a:p>
            <a:r>
              <a:rPr lang="en-GB" sz="1000" dirty="0" smtClean="0"/>
              <a:t>KRR</a:t>
            </a:r>
            <a:endParaRPr lang="en-GB" sz="1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31914" y="2178720"/>
            <a:ext cx="216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3770" y="2342295"/>
            <a:ext cx="21602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15" y="2217900"/>
            <a:ext cx="6091238" cy="319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694664" y="2430778"/>
            <a:ext cx="2813440" cy="230832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  <a:lvl2pPr marL="800100" lvl="1" indent="-3429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lvl="2" indent="-3429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r>
              <a:rPr lang="en-GB" dirty="0" smtClean="0"/>
              <a:t>Network adjacency based forecasting: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Network structure is modelled in a spatial weight matrix.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ONLY SPATIAL information is used in this example.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5652120" y="3715276"/>
            <a:ext cx="360040" cy="1154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655209" y="3718682"/>
            <a:ext cx="360040" cy="1154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694664" y="2445989"/>
            <a:ext cx="2813440" cy="147732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  <a:lvl2pPr marL="800100" lvl="1" indent="-3429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lvl="2" indent="-3429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r>
              <a:rPr lang="en-GB" dirty="0" smtClean="0"/>
              <a:t>The Network is not complete: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Some events have </a:t>
            </a:r>
            <a:r>
              <a:rPr lang="en-GB" dirty="0" err="1" smtClean="0"/>
              <a:t>spatio</a:t>
            </a:r>
            <a:r>
              <a:rPr lang="en-GB" dirty="0" smtClean="0"/>
              <a:t>-temporal effect, some don’t…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44833" y="2435410"/>
            <a:ext cx="2328288" cy="147732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  <a:lvl2pPr marL="800100" lvl="1" indent="-3429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lvl="2" indent="-3429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r>
              <a:rPr lang="en-GB" dirty="0" smtClean="0"/>
              <a:t>Generally good but: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Can’t predict sudden changes.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Can’t deal well with missing data</a:t>
            </a:r>
            <a:endParaRPr lang="en-GB" dirty="0"/>
          </a:p>
        </p:txBody>
      </p:sp>
      <p:pic>
        <p:nvPicPr>
          <p:cNvPr id="1026" name="Picture 2" descr="C:\Documents and Settings\ucesjah\Local Settings\Temporary Internet Files\Content.IE5\ETOP625A\MC90043388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02" y="4430635"/>
            <a:ext cx="409118" cy="4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cesjah\Local Settings\Temporary Internet Files\Content.IE5\748NX3OD\MC90003024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71" y="3167439"/>
            <a:ext cx="329026" cy="4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6" grpId="0" animBg="1"/>
      <p:bldP spid="18" grpId="0" animBg="1"/>
      <p:bldP spid="27" grpId="0" animBg="1"/>
      <p:bldP spid="28" grpId="0" animBg="1"/>
      <p:bldP spid="29" grpId="0" animBg="1"/>
      <p:bldP spid="2" grpId="0" animBg="1"/>
      <p:bldP spid="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1628800"/>
            <a:ext cx="7200800" cy="3744416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Thank you </a:t>
            </a:r>
            <a:r>
              <a:rPr lang="en-GB" smtClean="0">
                <a:solidFill>
                  <a:schemeClr val="bg1"/>
                </a:solidFill>
              </a:rPr>
              <a:t>for listening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sz="4700" b="1" dirty="0" smtClean="0">
                <a:solidFill>
                  <a:schemeClr val="bg1"/>
                </a:solidFill>
              </a:rPr>
              <a:t>James Haworth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Department of Civil, Environmental and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Geomatic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Engineering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j.haworth@ucl.ac.uk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5485</TotalTime>
  <Words>157</Words>
  <Application>Microsoft Office PowerPoint</Application>
  <PresentationFormat>On-screen Show (4:3)</PresentationFormat>
  <Paragraphs>48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Spatio-temporal modelling of network data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Spatio-temporal data mining</dc:title>
  <dc:creator>JamesHaworth</dc:creator>
  <cp:lastModifiedBy>Monsuru O Adepeju</cp:lastModifiedBy>
  <cp:revision>358</cp:revision>
  <dcterms:created xsi:type="dcterms:W3CDTF">2012-01-13T11:42:33Z</dcterms:created>
  <dcterms:modified xsi:type="dcterms:W3CDTF">2012-05-18T12:26:04Z</dcterms:modified>
</cp:coreProperties>
</file>