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2" r:id="rId4"/>
    <p:sldId id="271" r:id="rId5"/>
    <p:sldId id="259" r:id="rId6"/>
    <p:sldId id="269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2" autoAdjust="0"/>
    <p:restoredTop sz="94660"/>
  </p:normalViewPr>
  <p:slideViewPr>
    <p:cSldViewPr>
      <p:cViewPr varScale="1">
        <p:scale>
          <a:sx n="86" d="100"/>
          <a:sy n="86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E54796-E855-4562-BD8D-6A62C8DF87DC}" type="datetimeFigureOut">
              <a:rPr lang="en-GB" smtClean="0"/>
              <a:pPr/>
              <a:t>17/05/2012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3F56A5-5E69-4C62-93C2-38575D37F3D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60B601-4CDF-4142-8FB0-446101567F1D}" type="datetimeFigureOut">
              <a:rPr lang="en-GB" smtClean="0"/>
              <a:pPr/>
              <a:t>17/05/2012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C264C5-621A-4EF0-91DC-A384353376D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accent1"/>
                </a:solidFill>
              </a:rPr>
              <a:t>2</a:t>
            </a:r>
            <a:r>
              <a:rPr lang="en-GB" baseline="0" dirty="0" smtClean="0">
                <a:solidFill>
                  <a:schemeClr val="accent1"/>
                </a:solidFill>
              </a:rPr>
              <a:t># </a:t>
            </a:r>
            <a:r>
              <a:rPr lang="en-GB" dirty="0" smtClean="0">
                <a:solidFill>
                  <a:schemeClr val="accent1"/>
                </a:solidFill>
              </a:rPr>
              <a:t>over and above actual experience of incivilities and the extent of criminal victimization.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264C5-621A-4EF0-91DC-A384353376D1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0D984A3-1791-4222-8FE5-CBCFB8F40C50}" type="datetimeFigureOut">
              <a:rPr lang="en-GB" smtClean="0"/>
              <a:pPr/>
              <a:t>17/05/2012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2F27EEC-3E36-4D35-92F9-B9D3FED943A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84A3-1791-4222-8FE5-CBCFB8F40C50}" type="datetimeFigureOut">
              <a:rPr lang="en-GB" smtClean="0"/>
              <a:pPr/>
              <a:t>17/05/2012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7EEC-3E36-4D35-92F9-B9D3FED943A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84A3-1791-4222-8FE5-CBCFB8F40C50}" type="datetimeFigureOut">
              <a:rPr lang="en-GB" smtClean="0"/>
              <a:pPr/>
              <a:t>17/05/2012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7EEC-3E36-4D35-92F9-B9D3FED943A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84A3-1791-4222-8FE5-CBCFB8F40C50}" type="datetimeFigureOut">
              <a:rPr lang="en-GB" smtClean="0"/>
              <a:pPr/>
              <a:t>17/05/2012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7EEC-3E36-4D35-92F9-B9D3FED943A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84A3-1791-4222-8FE5-CBCFB8F40C50}" type="datetimeFigureOut">
              <a:rPr lang="en-GB" smtClean="0"/>
              <a:pPr/>
              <a:t>17/05/2012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7EEC-3E36-4D35-92F9-B9D3FED943A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84A3-1791-4222-8FE5-CBCFB8F40C50}" type="datetimeFigureOut">
              <a:rPr lang="en-GB" smtClean="0"/>
              <a:pPr/>
              <a:t>17/05/2012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7EEC-3E36-4D35-92F9-B9D3FED943A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0D984A3-1791-4222-8FE5-CBCFB8F40C50}" type="datetimeFigureOut">
              <a:rPr lang="en-GB" smtClean="0"/>
              <a:pPr/>
              <a:t>17/05/2012</a:t>
            </a:fld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2F27EEC-3E36-4D35-92F9-B9D3FED94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0D984A3-1791-4222-8FE5-CBCFB8F40C50}" type="datetimeFigureOut">
              <a:rPr lang="en-GB" smtClean="0"/>
              <a:pPr/>
              <a:t>17/05/2012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2F27EEC-3E36-4D35-92F9-B9D3FED943A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84A3-1791-4222-8FE5-CBCFB8F40C50}" type="datetimeFigureOut">
              <a:rPr lang="en-GB" smtClean="0"/>
              <a:pPr/>
              <a:t>17/05/2012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7EEC-3E36-4D35-92F9-B9D3FED943A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84A3-1791-4222-8FE5-CBCFB8F40C50}" type="datetimeFigureOut">
              <a:rPr lang="en-GB" smtClean="0"/>
              <a:pPr/>
              <a:t>17/05/2012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7EEC-3E36-4D35-92F9-B9D3FED943A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84A3-1791-4222-8FE5-CBCFB8F40C50}" type="datetimeFigureOut">
              <a:rPr lang="en-GB" smtClean="0"/>
              <a:pPr/>
              <a:t>17/05/2012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7EEC-3E36-4D35-92F9-B9D3FED943A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0D984A3-1791-4222-8FE5-CBCFB8F40C50}" type="datetimeFigureOut">
              <a:rPr lang="en-GB" smtClean="0"/>
              <a:pPr/>
              <a:t>17/05/2012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2F27EEC-3E36-4D35-92F9-B9D3FED943A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636911"/>
            <a:ext cx="8458200" cy="936105"/>
          </a:xfrm>
        </p:spPr>
        <p:txBody>
          <a:bodyPr>
            <a:normAutofit fontScale="90000"/>
          </a:bodyPr>
          <a:lstStyle/>
          <a:p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3300" dirty="0" smtClean="0"/>
              <a:t/>
            </a:r>
            <a:br>
              <a:rPr lang="en-GB" sz="3300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2400" dirty="0" smtClean="0"/>
              <a:t>Department of Civil, Environmental and Geomatic Engineering </a:t>
            </a:r>
            <a:r>
              <a:rPr lang="en-GB" sz="3300" dirty="0" smtClean="0"/>
              <a:t/>
            </a:r>
            <a:br>
              <a:rPr lang="en-GB" sz="3300" dirty="0" smtClean="0"/>
            </a:br>
            <a:r>
              <a:rPr lang="en-GB" sz="3300" dirty="0" smtClean="0"/>
              <a:t>University College London</a:t>
            </a:r>
            <a:endParaRPr lang="en-GB" sz="3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Dr. Ryan Davenport</a:t>
            </a:r>
            <a:endParaRPr lang="en-GB" dirty="0"/>
          </a:p>
        </p:txBody>
      </p:sp>
      <p:pic>
        <p:nvPicPr>
          <p:cNvPr id="9218" name="Picture 2" descr="Crime Polishing Citizenshi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5085184"/>
            <a:ext cx="2406584" cy="144016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539552" y="260648"/>
            <a:ext cx="77768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5400" dirty="0" smtClean="0">
                <a:solidFill>
                  <a:schemeClr val="bg1"/>
                </a:solidFill>
              </a:rPr>
              <a:t>Public Perceptions of Crime and Policing</a:t>
            </a:r>
            <a:endParaRPr lang="en-GB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3589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r>
              <a:rPr lang="en-GB" sz="2400" dirty="0" smtClean="0">
                <a:solidFill>
                  <a:schemeClr val="tx2"/>
                </a:solidFill>
              </a:rPr>
              <a:t>‘Signal Crimes and Signal Disorders’</a:t>
            </a:r>
          </a:p>
          <a:p>
            <a:pPr>
              <a:buClr>
                <a:schemeClr val="tx2"/>
              </a:buClr>
            </a:pPr>
            <a:endParaRPr lang="en-GB" sz="2400" dirty="0" smtClean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en-GB" sz="2400" dirty="0" smtClean="0">
                <a:solidFill>
                  <a:schemeClr val="tx2"/>
                </a:solidFill>
              </a:rPr>
              <a:t>Neighbourhood Effects</a:t>
            </a:r>
          </a:p>
          <a:p>
            <a:pPr>
              <a:buClr>
                <a:schemeClr val="tx2"/>
              </a:buClr>
            </a:pPr>
            <a:endParaRPr lang="en-GB" sz="2400" dirty="0" smtClean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en-GB" sz="2400" dirty="0" smtClean="0">
                <a:solidFill>
                  <a:schemeClr val="tx2"/>
                </a:solidFill>
              </a:rPr>
              <a:t>A Structural Equation Modelling of British Crime Survey Data</a:t>
            </a:r>
          </a:p>
          <a:p>
            <a:pPr>
              <a:buClr>
                <a:schemeClr val="tx2"/>
              </a:buClr>
            </a:pPr>
            <a:endParaRPr lang="en-GB" sz="2400" dirty="0" smtClean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en-GB" sz="2400" dirty="0" smtClean="0">
                <a:solidFill>
                  <a:schemeClr val="tx2"/>
                </a:solidFill>
              </a:rPr>
              <a:t>Concluding thoughts...</a:t>
            </a:r>
            <a:endParaRPr lang="en-GB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advTm="38831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6800"/>
          </a:xfrm>
        </p:spPr>
        <p:txBody>
          <a:bodyPr>
            <a:normAutofit/>
          </a:bodyPr>
          <a:lstStyle/>
          <a:p>
            <a:r>
              <a:rPr lang="en-GB" sz="2200" dirty="0" smtClean="0"/>
              <a:t>National Reassurance Policing Project: Top ‘crime and disorder signals’ across trial areas</a:t>
            </a:r>
            <a:endParaRPr lang="en-GB" sz="2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8229600" cy="4703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39552" y="6237312"/>
            <a:ext cx="8064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/>
              <a:t>Source</a:t>
            </a:r>
            <a:r>
              <a:rPr lang="en-GB" sz="1200" dirty="0" smtClean="0"/>
              <a:t>: Innes, M. </a:t>
            </a:r>
            <a:r>
              <a:rPr lang="en-GB" sz="1200" i="1" dirty="0" smtClean="0"/>
              <a:t>et al. </a:t>
            </a:r>
            <a:r>
              <a:rPr lang="en-GB" sz="1200" dirty="0" smtClean="0"/>
              <a:t>(2004) </a:t>
            </a:r>
            <a:r>
              <a:rPr lang="en-GB" sz="1200" i="1" dirty="0" smtClean="0"/>
              <a:t>Signal Crimes and Reassurance Policing (Volume 1), </a:t>
            </a:r>
            <a:r>
              <a:rPr lang="en-GB" sz="1200" dirty="0" smtClean="0"/>
              <a:t>Guildford: University of Surrey.</a:t>
            </a:r>
            <a:endParaRPr lang="en-GB" sz="1200" dirty="0"/>
          </a:p>
        </p:txBody>
      </p:sp>
    </p:spTree>
  </p:cSld>
  <p:clrMapOvr>
    <a:masterClrMapping/>
  </p:clrMapOvr>
  <p:transition advTm="985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Bookman Old Style" pitchFamily="18" charset="0"/>
              </a:rPr>
              <a:t>Perceived disorder and its consequences</a:t>
            </a:r>
            <a:endParaRPr lang="en-GB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en-GB" sz="2400" dirty="0" smtClean="0">
                <a:solidFill>
                  <a:schemeClr val="tx2"/>
                </a:solidFill>
              </a:rPr>
              <a:t>	</a:t>
            </a:r>
            <a:r>
              <a:rPr lang="en-GB" sz="2500" dirty="0" smtClean="0">
                <a:solidFill>
                  <a:schemeClr val="tx2"/>
                </a:solidFill>
              </a:rPr>
              <a:t>“The concept of neighbourhood disorder once again has assumed priority in the social sciences” </a:t>
            </a:r>
          </a:p>
          <a:p>
            <a:pPr>
              <a:lnSpc>
                <a:spcPct val="170000"/>
              </a:lnSpc>
              <a:buNone/>
            </a:pPr>
            <a:r>
              <a:rPr lang="en-GB" sz="2500" dirty="0" smtClean="0">
                <a:solidFill>
                  <a:schemeClr val="tx2"/>
                </a:solidFill>
              </a:rPr>
              <a:t>	</a:t>
            </a:r>
            <a:r>
              <a:rPr lang="en-GB" sz="1900" dirty="0" smtClean="0">
                <a:solidFill>
                  <a:schemeClr val="tx2"/>
                </a:solidFill>
              </a:rPr>
              <a:t>(Sampson &amp; </a:t>
            </a:r>
            <a:r>
              <a:rPr lang="en-GB" sz="1900" dirty="0" err="1" smtClean="0">
                <a:solidFill>
                  <a:schemeClr val="tx2"/>
                </a:solidFill>
              </a:rPr>
              <a:t>Raudenbush</a:t>
            </a:r>
            <a:r>
              <a:rPr lang="en-GB" sz="1900" dirty="0" smtClean="0">
                <a:solidFill>
                  <a:schemeClr val="tx2"/>
                </a:solidFill>
              </a:rPr>
              <a:t> 2004:314).</a:t>
            </a:r>
          </a:p>
          <a:p>
            <a:pPr>
              <a:lnSpc>
                <a:spcPct val="170000"/>
              </a:lnSpc>
              <a:buNone/>
            </a:pPr>
            <a:endParaRPr lang="en-GB" sz="2500" dirty="0" smtClean="0">
              <a:solidFill>
                <a:schemeClr val="tx2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en-GB" sz="2500" dirty="0" smtClean="0">
                <a:solidFill>
                  <a:schemeClr val="tx2"/>
                </a:solidFill>
              </a:rPr>
              <a:t>	</a:t>
            </a:r>
          </a:p>
          <a:p>
            <a:pPr>
              <a:lnSpc>
                <a:spcPct val="170000"/>
              </a:lnSpc>
              <a:buNone/>
            </a:pPr>
            <a:r>
              <a:rPr lang="en-GB" sz="2500" dirty="0" smtClean="0">
                <a:solidFill>
                  <a:schemeClr val="tx2"/>
                </a:solidFill>
              </a:rPr>
              <a:t>	“...the grounds on which perceptions of disorder are formed are contextually shaped by social conditions that go well beyond the usual signs of observed disorder and poverty, starting a process that moulds reputations, reinforces stigma, and influences the future trajectory of an area. </a:t>
            </a:r>
          </a:p>
          <a:p>
            <a:pPr>
              <a:lnSpc>
                <a:spcPct val="170000"/>
              </a:lnSpc>
              <a:buNone/>
            </a:pPr>
            <a:r>
              <a:rPr lang="en-GB" sz="2500" dirty="0" smtClean="0">
                <a:solidFill>
                  <a:schemeClr val="tx2"/>
                </a:solidFill>
              </a:rPr>
              <a:t>	</a:t>
            </a:r>
            <a:r>
              <a:rPr lang="en-GB" sz="1900" dirty="0" smtClean="0">
                <a:solidFill>
                  <a:schemeClr val="tx2"/>
                </a:solidFill>
              </a:rPr>
              <a:t>(Sampson, 2012:123)</a:t>
            </a:r>
          </a:p>
          <a:p>
            <a:pPr>
              <a:lnSpc>
                <a:spcPct val="170000"/>
              </a:lnSpc>
              <a:buNone/>
            </a:pPr>
            <a:endParaRPr lang="en-GB" sz="2500" dirty="0"/>
          </a:p>
        </p:txBody>
      </p:sp>
    </p:spTree>
    <p:custDataLst>
      <p:tags r:id="rId1"/>
    </p:custDataLst>
  </p:cSld>
  <p:clrMapOvr>
    <a:masterClrMapping/>
  </p:clrMapOvr>
  <p:transition advTm="9732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3"/>
          <p:cNvSpPr>
            <a:spLocks noChangeAspect="1" noChangeArrowheads="1" noTextEdit="1"/>
          </p:cNvSpPr>
          <p:nvPr/>
        </p:nvSpPr>
        <p:spPr bwMode="auto">
          <a:xfrm>
            <a:off x="0" y="1484313"/>
            <a:ext cx="9144000" cy="5373687"/>
          </a:xfrm>
          <a:prstGeom prst="rect">
            <a:avLst/>
          </a:prstGeom>
          <a:noFill/>
          <a:ln w="28575" cap="rnd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20688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en-GB" sz="2800" dirty="0" smtClean="0">
                <a:solidFill>
                  <a:srgbClr val="215968"/>
                </a:solidFill>
                <a:latin typeface="Bookman Old Style" pitchFamily="-112" charset="0"/>
                <a:ea typeface="ＭＳ Ｐゴシック" pitchFamily="-112" charset="-128"/>
              </a:rPr>
              <a:t>Structural Equation Modelling of British Crime Survey Data: The Importance of Perceived Disorder</a:t>
            </a:r>
            <a:endParaRPr lang="en-GB" sz="2800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74700" y="3441700"/>
            <a:ext cx="312738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.00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01600" y="3784600"/>
            <a:ext cx="554639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Collective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42875" y="3925888"/>
            <a:ext cx="447238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Efficacy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697163" y="4943475"/>
            <a:ext cx="312738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.07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660525" y="5251450"/>
            <a:ext cx="779059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Experience of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1592263" y="5391150"/>
            <a:ext cx="747489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Incivilities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6573838" y="5476875"/>
            <a:ext cx="312738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.42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5359400" y="5602288"/>
            <a:ext cx="114294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Perceived Problems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5364088" y="5733257"/>
            <a:ext cx="864096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with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5364088" y="5877272"/>
            <a:ext cx="90326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Incivilities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8351838" y="4256088"/>
            <a:ext cx="312738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.39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7567613" y="4535488"/>
            <a:ext cx="779059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Quality of Life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7635875" y="4668838"/>
            <a:ext cx="62196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affected by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7596336" y="4808538"/>
            <a:ext cx="64807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Incivilities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8150225" y="2347913"/>
            <a:ext cx="312738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.13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7585075" y="2627313"/>
            <a:ext cx="779059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Quality of Life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7661275" y="2760663"/>
            <a:ext cx="615553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affected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by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7577138" y="2900363"/>
            <a:ext cx="78226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Fear of Crime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5343525" y="3294063"/>
            <a:ext cx="312738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.01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4702175" y="3636963"/>
            <a:ext cx="48250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Property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4584700" y="3778250"/>
            <a:ext cx="71814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Victimization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4003675" y="2171700"/>
            <a:ext cx="312738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.00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3321050" y="2522538"/>
            <a:ext cx="503343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Personal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3219450" y="2655888"/>
            <a:ext cx="71814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Victimization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1770063" y="4873625"/>
            <a:ext cx="3619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-.26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4" name="Line 30"/>
          <p:cNvSpPr>
            <a:spLocks noChangeShapeType="1"/>
          </p:cNvSpPr>
          <p:nvPr/>
        </p:nvSpPr>
        <p:spPr bwMode="auto">
          <a:xfrm>
            <a:off x="946150" y="4122738"/>
            <a:ext cx="796925" cy="993775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55" name="Freeform 31"/>
          <p:cNvSpPr>
            <a:spLocks/>
          </p:cNvSpPr>
          <p:nvPr/>
        </p:nvSpPr>
        <p:spPr bwMode="auto">
          <a:xfrm>
            <a:off x="1644650" y="5019675"/>
            <a:ext cx="98425" cy="96837"/>
          </a:xfrm>
          <a:custGeom>
            <a:avLst/>
            <a:gdLst/>
            <a:ahLst/>
            <a:cxnLst>
              <a:cxn ang="0">
                <a:pos x="186" y="220"/>
              </a:cxn>
              <a:cxn ang="0">
                <a:pos x="0" y="95"/>
              </a:cxn>
              <a:cxn ang="0">
                <a:pos x="143" y="0"/>
              </a:cxn>
              <a:cxn ang="0">
                <a:pos x="186" y="220"/>
              </a:cxn>
            </a:cxnLst>
            <a:rect l="0" t="0" r="r" b="b"/>
            <a:pathLst>
              <a:path w="186" h="220">
                <a:moveTo>
                  <a:pt x="186" y="220"/>
                </a:moveTo>
                <a:lnTo>
                  <a:pt x="0" y="95"/>
                </a:lnTo>
                <a:cubicBezTo>
                  <a:pt x="33" y="46"/>
                  <a:pt x="84" y="12"/>
                  <a:pt x="143" y="0"/>
                </a:cubicBezTo>
                <a:lnTo>
                  <a:pt x="186" y="22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8199438" y="3154363"/>
            <a:ext cx="312738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.28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7" name="Line 33"/>
          <p:cNvSpPr>
            <a:spLocks noChangeShapeType="1"/>
          </p:cNvSpPr>
          <p:nvPr/>
        </p:nvSpPr>
        <p:spPr bwMode="auto">
          <a:xfrm flipV="1">
            <a:off x="5721350" y="3106738"/>
            <a:ext cx="2428875" cy="2428875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58" name="Freeform 34"/>
          <p:cNvSpPr>
            <a:spLocks/>
          </p:cNvSpPr>
          <p:nvPr/>
        </p:nvSpPr>
        <p:spPr bwMode="auto">
          <a:xfrm>
            <a:off x="8047038" y="3106738"/>
            <a:ext cx="103188" cy="93662"/>
          </a:xfrm>
          <a:custGeom>
            <a:avLst/>
            <a:gdLst/>
            <a:ahLst/>
            <a:cxnLst>
              <a:cxn ang="0">
                <a:pos x="198" y="0"/>
              </a:cxn>
              <a:cxn ang="0">
                <a:pos x="132" y="214"/>
              </a:cxn>
              <a:cxn ang="0">
                <a:pos x="0" y="104"/>
              </a:cxn>
              <a:cxn ang="0">
                <a:pos x="198" y="0"/>
              </a:cxn>
            </a:cxnLst>
            <a:rect l="0" t="0" r="r" b="b"/>
            <a:pathLst>
              <a:path w="198" h="214">
                <a:moveTo>
                  <a:pt x="198" y="0"/>
                </a:moveTo>
                <a:lnTo>
                  <a:pt x="132" y="214"/>
                </a:lnTo>
                <a:cubicBezTo>
                  <a:pt x="75" y="196"/>
                  <a:pt x="27" y="157"/>
                  <a:pt x="0" y="104"/>
                </a:cubicBezTo>
                <a:lnTo>
                  <a:pt x="198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7735888" y="5126038"/>
            <a:ext cx="312738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.46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0" name="Line 36"/>
          <p:cNvSpPr>
            <a:spLocks noChangeShapeType="1"/>
          </p:cNvSpPr>
          <p:nvPr/>
        </p:nvSpPr>
        <p:spPr bwMode="auto">
          <a:xfrm flipV="1">
            <a:off x="6110288" y="5014913"/>
            <a:ext cx="1827213" cy="520700"/>
          </a:xfrm>
          <a:prstGeom prst="line">
            <a:avLst/>
          </a:prstGeom>
          <a:noFill/>
          <a:ln w="2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61" name="Freeform 37"/>
          <p:cNvSpPr>
            <a:spLocks/>
          </p:cNvSpPr>
          <p:nvPr/>
        </p:nvSpPr>
        <p:spPr bwMode="auto">
          <a:xfrm>
            <a:off x="7818438" y="5008563"/>
            <a:ext cx="119063" cy="71437"/>
          </a:xfrm>
          <a:custGeom>
            <a:avLst/>
            <a:gdLst/>
            <a:ahLst/>
            <a:cxnLst>
              <a:cxn ang="0">
                <a:pos x="227" y="14"/>
              </a:cxn>
              <a:cxn ang="0">
                <a:pos x="59" y="162"/>
              </a:cxn>
              <a:cxn ang="0">
                <a:pos x="3" y="0"/>
              </a:cxn>
              <a:cxn ang="0">
                <a:pos x="227" y="14"/>
              </a:cxn>
            </a:cxnLst>
            <a:rect l="0" t="0" r="r" b="b"/>
            <a:pathLst>
              <a:path w="227" h="162">
                <a:moveTo>
                  <a:pt x="227" y="14"/>
                </a:moveTo>
                <a:lnTo>
                  <a:pt x="59" y="162"/>
                </a:lnTo>
                <a:cubicBezTo>
                  <a:pt x="20" y="117"/>
                  <a:pt x="0" y="59"/>
                  <a:pt x="3" y="0"/>
                </a:cubicBezTo>
                <a:lnTo>
                  <a:pt x="227" y="1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3614738" y="2992438"/>
            <a:ext cx="312738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.07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3" name="Line 39"/>
          <p:cNvSpPr>
            <a:spLocks noChangeShapeType="1"/>
          </p:cNvSpPr>
          <p:nvPr/>
        </p:nvSpPr>
        <p:spPr bwMode="auto">
          <a:xfrm flipV="1">
            <a:off x="2033588" y="2932113"/>
            <a:ext cx="1531938" cy="2184400"/>
          </a:xfrm>
          <a:prstGeom prst="line">
            <a:avLst/>
          </a:prstGeom>
          <a:noFill/>
          <a:ln w="2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64" name="Freeform 40"/>
          <p:cNvSpPr>
            <a:spLocks/>
          </p:cNvSpPr>
          <p:nvPr/>
        </p:nvSpPr>
        <p:spPr bwMode="auto">
          <a:xfrm>
            <a:off x="3471863" y="2932113"/>
            <a:ext cx="93663" cy="98425"/>
          </a:xfrm>
          <a:custGeom>
            <a:avLst/>
            <a:gdLst/>
            <a:ahLst/>
            <a:cxnLst>
              <a:cxn ang="0">
                <a:pos x="178" y="0"/>
              </a:cxn>
              <a:cxn ang="0">
                <a:pos x="148" y="222"/>
              </a:cxn>
              <a:cxn ang="0">
                <a:pos x="0" y="136"/>
              </a:cxn>
              <a:cxn ang="0">
                <a:pos x="178" y="0"/>
              </a:cxn>
            </a:cxnLst>
            <a:rect l="0" t="0" r="r" b="b"/>
            <a:pathLst>
              <a:path w="178" h="222">
                <a:moveTo>
                  <a:pt x="178" y="0"/>
                </a:moveTo>
                <a:lnTo>
                  <a:pt x="148" y="222"/>
                </a:lnTo>
                <a:cubicBezTo>
                  <a:pt x="89" y="214"/>
                  <a:pt x="36" y="183"/>
                  <a:pt x="0" y="136"/>
                </a:cubicBezTo>
                <a:lnTo>
                  <a:pt x="178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65" name="Oval 41"/>
          <p:cNvSpPr>
            <a:spLocks noChangeArrowheads="1"/>
          </p:cNvSpPr>
          <p:nvPr/>
        </p:nvSpPr>
        <p:spPr bwMode="auto">
          <a:xfrm>
            <a:off x="96838" y="2981325"/>
            <a:ext cx="493713" cy="409575"/>
          </a:xfrm>
          <a:prstGeom prst="ellipse">
            <a:avLst/>
          </a:prstGeom>
          <a:noFill/>
          <a:ln w="2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66" name="Rectangle 42"/>
          <p:cNvSpPr>
            <a:spLocks noChangeArrowheads="1"/>
          </p:cNvSpPr>
          <p:nvPr/>
        </p:nvSpPr>
        <p:spPr bwMode="auto">
          <a:xfrm>
            <a:off x="201613" y="3117850"/>
            <a:ext cx="361950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other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7" name="Oval 43"/>
          <p:cNvSpPr>
            <a:spLocks noChangeArrowheads="1"/>
          </p:cNvSpPr>
          <p:nvPr/>
        </p:nvSpPr>
        <p:spPr bwMode="auto">
          <a:xfrm>
            <a:off x="3262313" y="1776413"/>
            <a:ext cx="493713" cy="409575"/>
          </a:xfrm>
          <a:prstGeom prst="ellipse">
            <a:avLst/>
          </a:prstGeom>
          <a:noFill/>
          <a:ln w="2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3370263" y="1911350"/>
            <a:ext cx="361950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other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9" name="Oval 45"/>
          <p:cNvSpPr>
            <a:spLocks noChangeArrowheads="1"/>
          </p:cNvSpPr>
          <p:nvPr/>
        </p:nvSpPr>
        <p:spPr bwMode="auto">
          <a:xfrm>
            <a:off x="4848225" y="2044700"/>
            <a:ext cx="493713" cy="409575"/>
          </a:xfrm>
          <a:prstGeom prst="ellipse">
            <a:avLst/>
          </a:prstGeom>
          <a:noFill/>
          <a:ln w="2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4956175" y="2178050"/>
            <a:ext cx="361950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other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1" name="Oval 47"/>
          <p:cNvSpPr>
            <a:spLocks noChangeArrowheads="1"/>
          </p:cNvSpPr>
          <p:nvPr/>
        </p:nvSpPr>
        <p:spPr bwMode="auto">
          <a:xfrm>
            <a:off x="7727950" y="1901825"/>
            <a:ext cx="493713" cy="409575"/>
          </a:xfrm>
          <a:prstGeom prst="ellipse">
            <a:avLst/>
          </a:prstGeom>
          <a:noFill/>
          <a:ln w="2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72" name="Rectangle 48"/>
          <p:cNvSpPr>
            <a:spLocks noChangeArrowheads="1"/>
          </p:cNvSpPr>
          <p:nvPr/>
        </p:nvSpPr>
        <p:spPr bwMode="auto">
          <a:xfrm>
            <a:off x="7837488" y="2038350"/>
            <a:ext cx="361950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other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3" name="Oval 49"/>
          <p:cNvSpPr>
            <a:spLocks noChangeArrowheads="1"/>
          </p:cNvSpPr>
          <p:nvPr/>
        </p:nvSpPr>
        <p:spPr bwMode="auto">
          <a:xfrm>
            <a:off x="7807325" y="3792538"/>
            <a:ext cx="493713" cy="411162"/>
          </a:xfrm>
          <a:prstGeom prst="ellipse">
            <a:avLst/>
          </a:prstGeom>
          <a:noFill/>
          <a:ln w="2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7913688" y="3925888"/>
            <a:ext cx="361950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other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5" name="Oval 51"/>
          <p:cNvSpPr>
            <a:spLocks noChangeArrowheads="1"/>
          </p:cNvSpPr>
          <p:nvPr/>
        </p:nvSpPr>
        <p:spPr bwMode="auto">
          <a:xfrm>
            <a:off x="1770063" y="5905500"/>
            <a:ext cx="493713" cy="409575"/>
          </a:xfrm>
          <a:prstGeom prst="ellipse">
            <a:avLst/>
          </a:prstGeom>
          <a:noFill/>
          <a:ln w="2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1879600" y="6037263"/>
            <a:ext cx="361950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other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7" name="Oval 53"/>
          <p:cNvSpPr>
            <a:spLocks noChangeArrowheads="1"/>
          </p:cNvSpPr>
          <p:nvPr/>
        </p:nvSpPr>
        <p:spPr bwMode="auto">
          <a:xfrm>
            <a:off x="5673725" y="6364288"/>
            <a:ext cx="492125" cy="409575"/>
          </a:xfrm>
          <a:prstGeom prst="ellipse">
            <a:avLst/>
          </a:prstGeom>
          <a:noFill/>
          <a:ln w="2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78" name="Rectangle 54"/>
          <p:cNvSpPr>
            <a:spLocks noChangeArrowheads="1"/>
          </p:cNvSpPr>
          <p:nvPr/>
        </p:nvSpPr>
        <p:spPr bwMode="auto">
          <a:xfrm>
            <a:off x="5781675" y="6499225"/>
            <a:ext cx="361950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other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8924925" y="2943225"/>
            <a:ext cx="312738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.19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0" name="Freeform 56"/>
          <p:cNvSpPr>
            <a:spLocks/>
          </p:cNvSpPr>
          <p:nvPr/>
        </p:nvSpPr>
        <p:spPr bwMode="auto">
          <a:xfrm>
            <a:off x="8188325" y="2209800"/>
            <a:ext cx="815975" cy="1676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52" y="783"/>
              </a:cxn>
              <a:cxn ang="0">
                <a:pos x="46" y="1056"/>
              </a:cxn>
            </a:cxnLst>
            <a:rect l="0" t="0" r="r" b="b"/>
            <a:pathLst>
              <a:path w="514" h="1056">
                <a:moveTo>
                  <a:pt x="0" y="0"/>
                </a:moveTo>
                <a:cubicBezTo>
                  <a:pt x="357" y="135"/>
                  <a:pt x="514" y="486"/>
                  <a:pt x="352" y="783"/>
                </a:cubicBezTo>
                <a:cubicBezTo>
                  <a:pt x="288" y="899"/>
                  <a:pt x="181" y="995"/>
                  <a:pt x="46" y="1056"/>
                </a:cubicBezTo>
              </a:path>
            </a:pathLst>
          </a:custGeom>
          <a:noFill/>
          <a:ln w="2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81" name="Freeform 57"/>
          <p:cNvSpPr>
            <a:spLocks/>
          </p:cNvSpPr>
          <p:nvPr/>
        </p:nvSpPr>
        <p:spPr bwMode="auto">
          <a:xfrm>
            <a:off x="8261350" y="3810000"/>
            <a:ext cx="117475" cy="76200"/>
          </a:xfrm>
          <a:custGeom>
            <a:avLst/>
            <a:gdLst/>
            <a:ahLst/>
            <a:cxnLst>
              <a:cxn ang="0">
                <a:pos x="0" y="174"/>
              </a:cxn>
              <a:cxn ang="0">
                <a:pos x="140" y="0"/>
              </a:cxn>
              <a:cxn ang="0">
                <a:pos x="223" y="150"/>
              </a:cxn>
              <a:cxn ang="0">
                <a:pos x="0" y="174"/>
              </a:cxn>
            </a:cxnLst>
            <a:rect l="0" t="0" r="r" b="b"/>
            <a:pathLst>
              <a:path w="223" h="174">
                <a:moveTo>
                  <a:pt x="0" y="174"/>
                </a:moveTo>
                <a:lnTo>
                  <a:pt x="140" y="0"/>
                </a:lnTo>
                <a:cubicBezTo>
                  <a:pt x="187" y="37"/>
                  <a:pt x="216" y="91"/>
                  <a:pt x="223" y="150"/>
                </a:cubicBezTo>
                <a:lnTo>
                  <a:pt x="0" y="17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82" name="Freeform 58"/>
          <p:cNvSpPr>
            <a:spLocks/>
          </p:cNvSpPr>
          <p:nvPr/>
        </p:nvSpPr>
        <p:spPr bwMode="auto">
          <a:xfrm>
            <a:off x="8188325" y="2209800"/>
            <a:ext cx="117475" cy="714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4" y="7"/>
              </a:cxn>
              <a:cxn ang="0">
                <a:pos x="153" y="163"/>
              </a:cxn>
              <a:cxn ang="0">
                <a:pos x="0" y="0"/>
              </a:cxn>
            </a:cxnLst>
            <a:rect l="0" t="0" r="r" b="b"/>
            <a:pathLst>
              <a:path w="224" h="163">
                <a:moveTo>
                  <a:pt x="0" y="0"/>
                </a:moveTo>
                <a:lnTo>
                  <a:pt x="224" y="7"/>
                </a:lnTo>
                <a:cubicBezTo>
                  <a:pt x="222" y="67"/>
                  <a:pt x="196" y="123"/>
                  <a:pt x="153" y="163"/>
                </a:cubicBez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3851275" y="3575050"/>
            <a:ext cx="3619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-.06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4" name="Line 60"/>
          <p:cNvSpPr>
            <a:spLocks noChangeShapeType="1"/>
          </p:cNvSpPr>
          <p:nvPr/>
        </p:nvSpPr>
        <p:spPr bwMode="auto">
          <a:xfrm flipV="1">
            <a:off x="946150" y="3779838"/>
            <a:ext cx="3405188" cy="10795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85" name="Freeform 61"/>
          <p:cNvSpPr>
            <a:spLocks/>
          </p:cNvSpPr>
          <p:nvPr/>
        </p:nvSpPr>
        <p:spPr bwMode="auto">
          <a:xfrm>
            <a:off x="4230688" y="3744913"/>
            <a:ext cx="120650" cy="76200"/>
          </a:xfrm>
          <a:custGeom>
            <a:avLst/>
            <a:gdLst/>
            <a:ahLst/>
            <a:cxnLst>
              <a:cxn ang="0">
                <a:pos x="230" y="78"/>
              </a:cxn>
              <a:cxn ang="0">
                <a:pos x="27" y="171"/>
              </a:cxn>
              <a:cxn ang="0">
                <a:pos x="20" y="0"/>
              </a:cxn>
              <a:cxn ang="0">
                <a:pos x="230" y="78"/>
              </a:cxn>
            </a:cxnLst>
            <a:rect l="0" t="0" r="r" b="b"/>
            <a:pathLst>
              <a:path w="230" h="171">
                <a:moveTo>
                  <a:pt x="230" y="78"/>
                </a:moveTo>
                <a:lnTo>
                  <a:pt x="27" y="171"/>
                </a:lnTo>
                <a:cubicBezTo>
                  <a:pt x="2" y="117"/>
                  <a:pt x="0" y="56"/>
                  <a:pt x="20" y="0"/>
                </a:cubicBezTo>
                <a:lnTo>
                  <a:pt x="230" y="78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5233988" y="5454650"/>
            <a:ext cx="3619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-.14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7" name="Line 63"/>
          <p:cNvSpPr>
            <a:spLocks noChangeShapeType="1"/>
          </p:cNvSpPr>
          <p:nvPr/>
        </p:nvSpPr>
        <p:spPr bwMode="auto">
          <a:xfrm>
            <a:off x="946150" y="4043363"/>
            <a:ext cx="4387850" cy="1674812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88" name="Freeform 64"/>
          <p:cNvSpPr>
            <a:spLocks/>
          </p:cNvSpPr>
          <p:nvPr/>
        </p:nvSpPr>
        <p:spPr bwMode="auto">
          <a:xfrm>
            <a:off x="5214938" y="5645150"/>
            <a:ext cx="119063" cy="73025"/>
          </a:xfrm>
          <a:custGeom>
            <a:avLst/>
            <a:gdLst/>
            <a:ahLst/>
            <a:cxnLst>
              <a:cxn ang="0">
                <a:pos x="224" y="164"/>
              </a:cxn>
              <a:cxn ang="0">
                <a:pos x="0" y="155"/>
              </a:cxn>
              <a:cxn ang="0">
                <a:pos x="71" y="0"/>
              </a:cxn>
              <a:cxn ang="0">
                <a:pos x="224" y="164"/>
              </a:cxn>
            </a:cxnLst>
            <a:rect l="0" t="0" r="r" b="b"/>
            <a:pathLst>
              <a:path w="224" h="164">
                <a:moveTo>
                  <a:pt x="224" y="164"/>
                </a:moveTo>
                <a:lnTo>
                  <a:pt x="0" y="155"/>
                </a:lnTo>
                <a:cubicBezTo>
                  <a:pt x="2" y="96"/>
                  <a:pt x="28" y="40"/>
                  <a:pt x="71" y="0"/>
                </a:cubicBezTo>
                <a:lnTo>
                  <a:pt x="224" y="16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7205663" y="4416425"/>
            <a:ext cx="3619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-.04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0" name="Line 66"/>
          <p:cNvSpPr>
            <a:spLocks noChangeShapeType="1"/>
          </p:cNvSpPr>
          <p:nvPr/>
        </p:nvSpPr>
        <p:spPr bwMode="auto">
          <a:xfrm>
            <a:off x="946150" y="3965575"/>
            <a:ext cx="6410325" cy="684212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91" name="Freeform 67"/>
          <p:cNvSpPr>
            <a:spLocks/>
          </p:cNvSpPr>
          <p:nvPr/>
        </p:nvSpPr>
        <p:spPr bwMode="auto">
          <a:xfrm>
            <a:off x="7234238" y="4600575"/>
            <a:ext cx="122238" cy="74612"/>
          </a:xfrm>
          <a:custGeom>
            <a:avLst/>
            <a:gdLst/>
            <a:ahLst/>
            <a:cxnLst>
              <a:cxn ang="0">
                <a:pos x="232" y="112"/>
              </a:cxn>
              <a:cxn ang="0">
                <a:pos x="15" y="170"/>
              </a:cxn>
              <a:cxn ang="0">
                <a:pos x="37" y="0"/>
              </a:cxn>
              <a:cxn ang="0">
                <a:pos x="232" y="112"/>
              </a:cxn>
            </a:cxnLst>
            <a:rect l="0" t="0" r="r" b="b"/>
            <a:pathLst>
              <a:path w="232" h="170">
                <a:moveTo>
                  <a:pt x="232" y="112"/>
                </a:moveTo>
                <a:lnTo>
                  <a:pt x="15" y="170"/>
                </a:lnTo>
                <a:cubicBezTo>
                  <a:pt x="0" y="113"/>
                  <a:pt x="8" y="52"/>
                  <a:pt x="37" y="0"/>
                </a:cubicBezTo>
                <a:lnTo>
                  <a:pt x="232" y="11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4997450" y="5938838"/>
            <a:ext cx="312738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.60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3" name="Line 69"/>
          <p:cNvSpPr>
            <a:spLocks noChangeShapeType="1"/>
          </p:cNvSpPr>
          <p:nvPr/>
        </p:nvSpPr>
        <p:spPr bwMode="auto">
          <a:xfrm>
            <a:off x="2616200" y="5526088"/>
            <a:ext cx="2717800" cy="37465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94" name="Freeform 70"/>
          <p:cNvSpPr>
            <a:spLocks/>
          </p:cNvSpPr>
          <p:nvPr/>
        </p:nvSpPr>
        <p:spPr bwMode="auto">
          <a:xfrm>
            <a:off x="5211763" y="5848350"/>
            <a:ext cx="122238" cy="74612"/>
          </a:xfrm>
          <a:custGeom>
            <a:avLst/>
            <a:gdLst/>
            <a:ahLst/>
            <a:cxnLst>
              <a:cxn ang="0">
                <a:pos x="232" y="119"/>
              </a:cxn>
              <a:cxn ang="0">
                <a:pos x="13" y="170"/>
              </a:cxn>
              <a:cxn ang="0">
                <a:pos x="41" y="0"/>
              </a:cxn>
              <a:cxn ang="0">
                <a:pos x="232" y="119"/>
              </a:cxn>
            </a:cxnLst>
            <a:rect l="0" t="0" r="r" b="b"/>
            <a:pathLst>
              <a:path w="232" h="170">
                <a:moveTo>
                  <a:pt x="232" y="119"/>
                </a:moveTo>
                <a:lnTo>
                  <a:pt x="13" y="170"/>
                </a:lnTo>
                <a:cubicBezTo>
                  <a:pt x="0" y="112"/>
                  <a:pt x="10" y="51"/>
                  <a:pt x="41" y="0"/>
                </a:cubicBezTo>
                <a:lnTo>
                  <a:pt x="232" y="11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6969125" y="4929188"/>
            <a:ext cx="312738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.21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6" name="Line 72"/>
          <p:cNvSpPr>
            <a:spLocks noChangeShapeType="1"/>
          </p:cNvSpPr>
          <p:nvPr/>
        </p:nvSpPr>
        <p:spPr bwMode="auto">
          <a:xfrm flipV="1">
            <a:off x="2616200" y="4832350"/>
            <a:ext cx="4740275" cy="557212"/>
          </a:xfrm>
          <a:prstGeom prst="line">
            <a:avLst/>
          </a:prstGeom>
          <a:noFill/>
          <a:ln w="2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97" name="Freeform 73"/>
          <p:cNvSpPr>
            <a:spLocks/>
          </p:cNvSpPr>
          <p:nvPr/>
        </p:nvSpPr>
        <p:spPr bwMode="auto">
          <a:xfrm>
            <a:off x="7234238" y="4808538"/>
            <a:ext cx="122238" cy="73025"/>
          </a:xfrm>
          <a:custGeom>
            <a:avLst/>
            <a:gdLst/>
            <a:ahLst/>
            <a:cxnLst>
              <a:cxn ang="0">
                <a:pos x="232" y="56"/>
              </a:cxn>
              <a:cxn ang="0">
                <a:pos x="39" y="170"/>
              </a:cxn>
              <a:cxn ang="0">
                <a:pos x="15" y="0"/>
              </a:cxn>
              <a:cxn ang="0">
                <a:pos x="232" y="56"/>
              </a:cxn>
            </a:cxnLst>
            <a:rect l="0" t="0" r="r" b="b"/>
            <a:pathLst>
              <a:path w="232" h="170">
                <a:moveTo>
                  <a:pt x="232" y="56"/>
                </a:moveTo>
                <a:lnTo>
                  <a:pt x="39" y="170"/>
                </a:lnTo>
                <a:cubicBezTo>
                  <a:pt x="8" y="118"/>
                  <a:pt x="0" y="57"/>
                  <a:pt x="15" y="0"/>
                </a:cubicBezTo>
                <a:lnTo>
                  <a:pt x="232" y="5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7770813" y="3070225"/>
            <a:ext cx="312738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.05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9" name="Line 75"/>
          <p:cNvSpPr>
            <a:spLocks noChangeShapeType="1"/>
          </p:cNvSpPr>
          <p:nvPr/>
        </p:nvSpPr>
        <p:spPr bwMode="auto">
          <a:xfrm flipV="1">
            <a:off x="2616200" y="3106738"/>
            <a:ext cx="5146675" cy="21463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100" name="Freeform 76"/>
          <p:cNvSpPr>
            <a:spLocks/>
          </p:cNvSpPr>
          <p:nvPr/>
        </p:nvSpPr>
        <p:spPr bwMode="auto">
          <a:xfrm>
            <a:off x="7645400" y="3106738"/>
            <a:ext cx="117475" cy="74612"/>
          </a:xfrm>
          <a:custGeom>
            <a:avLst/>
            <a:gdLst/>
            <a:ahLst/>
            <a:cxnLst>
              <a:cxn ang="0">
                <a:pos x="223" y="0"/>
              </a:cxn>
              <a:cxn ang="0">
                <a:pos x="77" y="170"/>
              </a:cxn>
              <a:cxn ang="0">
                <a:pos x="0" y="16"/>
              </a:cxn>
              <a:cxn ang="0">
                <a:pos x="223" y="0"/>
              </a:cxn>
            </a:cxnLst>
            <a:rect l="0" t="0" r="r" b="b"/>
            <a:pathLst>
              <a:path w="223" h="170">
                <a:moveTo>
                  <a:pt x="223" y="0"/>
                </a:moveTo>
                <a:lnTo>
                  <a:pt x="77" y="170"/>
                </a:lnTo>
                <a:cubicBezTo>
                  <a:pt x="32" y="131"/>
                  <a:pt x="4" y="76"/>
                  <a:pt x="0" y="16"/>
                </a:cubicBezTo>
                <a:lnTo>
                  <a:pt x="223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7373938" y="3035300"/>
            <a:ext cx="312738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.09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2" name="Line 78"/>
          <p:cNvSpPr>
            <a:spLocks noChangeShapeType="1"/>
          </p:cNvSpPr>
          <p:nvPr/>
        </p:nvSpPr>
        <p:spPr bwMode="auto">
          <a:xfrm flipV="1">
            <a:off x="5516563" y="2970213"/>
            <a:ext cx="1857375" cy="809625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103" name="Freeform 79"/>
          <p:cNvSpPr>
            <a:spLocks/>
          </p:cNvSpPr>
          <p:nvPr/>
        </p:nvSpPr>
        <p:spPr bwMode="auto">
          <a:xfrm>
            <a:off x="7256463" y="2970213"/>
            <a:ext cx="117475" cy="74612"/>
          </a:xfrm>
          <a:custGeom>
            <a:avLst/>
            <a:gdLst/>
            <a:ahLst/>
            <a:cxnLst>
              <a:cxn ang="0">
                <a:pos x="223" y="0"/>
              </a:cxn>
              <a:cxn ang="0">
                <a:pos x="80" y="172"/>
              </a:cxn>
              <a:cxn ang="0">
                <a:pos x="0" y="20"/>
              </a:cxn>
              <a:cxn ang="0">
                <a:pos x="223" y="0"/>
              </a:cxn>
            </a:cxnLst>
            <a:rect l="0" t="0" r="r" b="b"/>
            <a:pathLst>
              <a:path w="223" h="172">
                <a:moveTo>
                  <a:pt x="223" y="0"/>
                </a:moveTo>
                <a:lnTo>
                  <a:pt x="80" y="172"/>
                </a:lnTo>
                <a:cubicBezTo>
                  <a:pt x="34" y="134"/>
                  <a:pt x="5" y="79"/>
                  <a:pt x="0" y="20"/>
                </a:cubicBezTo>
                <a:lnTo>
                  <a:pt x="223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7162800" y="2481263"/>
            <a:ext cx="312738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.04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5" name="Line 81"/>
          <p:cNvSpPr>
            <a:spLocks noChangeShapeType="1"/>
          </p:cNvSpPr>
          <p:nvPr/>
        </p:nvSpPr>
        <p:spPr bwMode="auto">
          <a:xfrm>
            <a:off x="4148138" y="2659063"/>
            <a:ext cx="3225800" cy="381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106" name="Freeform 82"/>
          <p:cNvSpPr>
            <a:spLocks/>
          </p:cNvSpPr>
          <p:nvPr/>
        </p:nvSpPr>
        <p:spPr bwMode="auto">
          <a:xfrm>
            <a:off x="7253288" y="2657475"/>
            <a:ext cx="120650" cy="76200"/>
          </a:xfrm>
          <a:custGeom>
            <a:avLst/>
            <a:gdLst/>
            <a:ahLst/>
            <a:cxnLst>
              <a:cxn ang="0">
                <a:pos x="230" y="88"/>
              </a:cxn>
              <a:cxn ang="0">
                <a:pos x="22" y="171"/>
              </a:cxn>
              <a:cxn ang="0">
                <a:pos x="24" y="0"/>
              </a:cxn>
              <a:cxn ang="0">
                <a:pos x="230" y="88"/>
              </a:cxn>
            </a:cxnLst>
            <a:rect l="0" t="0" r="r" b="b"/>
            <a:pathLst>
              <a:path w="230" h="171">
                <a:moveTo>
                  <a:pt x="230" y="88"/>
                </a:moveTo>
                <a:lnTo>
                  <a:pt x="22" y="171"/>
                </a:lnTo>
                <a:cubicBezTo>
                  <a:pt x="0" y="116"/>
                  <a:pt x="1" y="54"/>
                  <a:pt x="24" y="0"/>
                </a:cubicBezTo>
                <a:lnTo>
                  <a:pt x="230" y="88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6640513" y="2684463"/>
            <a:ext cx="3619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-.07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8" name="Line 84"/>
          <p:cNvSpPr>
            <a:spLocks noChangeShapeType="1"/>
          </p:cNvSpPr>
          <p:nvPr/>
        </p:nvSpPr>
        <p:spPr bwMode="auto">
          <a:xfrm flipV="1">
            <a:off x="946150" y="2833688"/>
            <a:ext cx="6427788" cy="974725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109" name="Freeform 85"/>
          <p:cNvSpPr>
            <a:spLocks/>
          </p:cNvSpPr>
          <p:nvPr/>
        </p:nvSpPr>
        <p:spPr bwMode="auto">
          <a:xfrm>
            <a:off x="7251700" y="2813050"/>
            <a:ext cx="122238" cy="73025"/>
          </a:xfrm>
          <a:custGeom>
            <a:avLst/>
            <a:gdLst/>
            <a:ahLst/>
            <a:cxnLst>
              <a:cxn ang="0">
                <a:pos x="231" y="47"/>
              </a:cxn>
              <a:cxn ang="0">
                <a:pos x="43" y="169"/>
              </a:cxn>
              <a:cxn ang="0">
                <a:pos x="12" y="0"/>
              </a:cxn>
              <a:cxn ang="0">
                <a:pos x="231" y="47"/>
              </a:cxn>
            </a:cxnLst>
            <a:rect l="0" t="0" r="r" b="b"/>
            <a:pathLst>
              <a:path w="231" h="169">
                <a:moveTo>
                  <a:pt x="231" y="47"/>
                </a:moveTo>
                <a:lnTo>
                  <a:pt x="43" y="169"/>
                </a:lnTo>
                <a:cubicBezTo>
                  <a:pt x="11" y="119"/>
                  <a:pt x="0" y="58"/>
                  <a:pt x="12" y="0"/>
                </a:cubicBezTo>
                <a:lnTo>
                  <a:pt x="231" y="47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4483100" y="3911600"/>
            <a:ext cx="312738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.09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1" name="Line 87"/>
          <p:cNvSpPr>
            <a:spLocks noChangeShapeType="1"/>
          </p:cNvSpPr>
          <p:nvPr/>
        </p:nvSpPr>
        <p:spPr bwMode="auto">
          <a:xfrm flipV="1">
            <a:off x="2325688" y="4052888"/>
            <a:ext cx="2608263" cy="1063625"/>
          </a:xfrm>
          <a:prstGeom prst="line">
            <a:avLst/>
          </a:prstGeom>
          <a:noFill/>
          <a:ln w="2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112" name="Freeform 88"/>
          <p:cNvSpPr>
            <a:spLocks/>
          </p:cNvSpPr>
          <p:nvPr/>
        </p:nvSpPr>
        <p:spPr bwMode="auto">
          <a:xfrm>
            <a:off x="4816475" y="4052888"/>
            <a:ext cx="117475" cy="74612"/>
          </a:xfrm>
          <a:custGeom>
            <a:avLst/>
            <a:gdLst/>
            <a:ahLst/>
            <a:cxnLst>
              <a:cxn ang="0">
                <a:pos x="224" y="0"/>
              </a:cxn>
              <a:cxn ang="0">
                <a:pos x="76" y="168"/>
              </a:cxn>
              <a:cxn ang="0">
                <a:pos x="0" y="14"/>
              </a:cxn>
              <a:cxn ang="0">
                <a:pos x="224" y="0"/>
              </a:cxn>
            </a:cxnLst>
            <a:rect l="0" t="0" r="r" b="b"/>
            <a:pathLst>
              <a:path w="224" h="168">
                <a:moveTo>
                  <a:pt x="224" y="0"/>
                </a:moveTo>
                <a:lnTo>
                  <a:pt x="76" y="168"/>
                </a:lnTo>
                <a:cubicBezTo>
                  <a:pt x="31" y="128"/>
                  <a:pt x="4" y="73"/>
                  <a:pt x="0" y="14"/>
                </a:cubicBezTo>
                <a:lnTo>
                  <a:pt x="224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2409825" y="2571750"/>
            <a:ext cx="3619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-.01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4" name="Line 90"/>
          <p:cNvSpPr>
            <a:spLocks noChangeShapeType="1"/>
          </p:cNvSpPr>
          <p:nvPr/>
        </p:nvSpPr>
        <p:spPr bwMode="auto">
          <a:xfrm flipV="1">
            <a:off x="946150" y="2659063"/>
            <a:ext cx="2038350" cy="1071562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115" name="Freeform 91"/>
          <p:cNvSpPr>
            <a:spLocks/>
          </p:cNvSpPr>
          <p:nvPr/>
        </p:nvSpPr>
        <p:spPr bwMode="auto">
          <a:xfrm>
            <a:off x="2867025" y="2659063"/>
            <a:ext cx="117475" cy="80962"/>
          </a:xfrm>
          <a:custGeom>
            <a:avLst/>
            <a:gdLst/>
            <a:ahLst/>
            <a:cxnLst>
              <a:cxn ang="0">
                <a:pos x="221" y="0"/>
              </a:cxn>
              <a:cxn ang="0">
                <a:pos x="92" y="183"/>
              </a:cxn>
              <a:cxn ang="0">
                <a:pos x="0" y="38"/>
              </a:cxn>
              <a:cxn ang="0">
                <a:pos x="221" y="0"/>
              </a:cxn>
            </a:cxnLst>
            <a:rect l="0" t="0" r="r" b="b"/>
            <a:pathLst>
              <a:path w="221" h="183">
                <a:moveTo>
                  <a:pt x="221" y="0"/>
                </a:moveTo>
                <a:lnTo>
                  <a:pt x="92" y="183"/>
                </a:lnTo>
                <a:cubicBezTo>
                  <a:pt x="43" y="149"/>
                  <a:pt x="10" y="97"/>
                  <a:pt x="0" y="38"/>
                </a:cubicBezTo>
                <a:lnTo>
                  <a:pt x="221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116" name="Rectangle 92"/>
          <p:cNvSpPr>
            <a:spLocks noChangeArrowheads="1"/>
          </p:cNvSpPr>
          <p:nvPr/>
        </p:nvSpPr>
        <p:spPr bwMode="auto">
          <a:xfrm>
            <a:off x="4803775" y="1512888"/>
            <a:ext cx="312738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.08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7" name="Freeform 93"/>
          <p:cNvSpPr>
            <a:spLocks/>
          </p:cNvSpPr>
          <p:nvPr/>
        </p:nvSpPr>
        <p:spPr bwMode="auto">
          <a:xfrm>
            <a:off x="3744913" y="1566863"/>
            <a:ext cx="1393825" cy="481012"/>
          </a:xfrm>
          <a:custGeom>
            <a:avLst/>
            <a:gdLst/>
            <a:ahLst/>
            <a:cxnLst>
              <a:cxn ang="0">
                <a:pos x="0" y="223"/>
              </a:cxn>
              <a:cxn ang="0">
                <a:pos x="725" y="145"/>
              </a:cxn>
              <a:cxn ang="0">
                <a:pos x="878" y="303"/>
              </a:cxn>
            </a:cxnLst>
            <a:rect l="0" t="0" r="r" b="b"/>
            <a:pathLst>
              <a:path w="878" h="303">
                <a:moveTo>
                  <a:pt x="0" y="223"/>
                </a:moveTo>
                <a:cubicBezTo>
                  <a:pt x="175" y="35"/>
                  <a:pt x="499" y="0"/>
                  <a:pt x="725" y="145"/>
                </a:cubicBezTo>
                <a:cubicBezTo>
                  <a:pt x="790" y="187"/>
                  <a:pt x="843" y="241"/>
                  <a:pt x="878" y="303"/>
                </a:cubicBezTo>
              </a:path>
            </a:pathLst>
          </a:custGeom>
          <a:noFill/>
          <a:ln w="2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118" name="Freeform 94"/>
          <p:cNvSpPr>
            <a:spLocks/>
          </p:cNvSpPr>
          <p:nvPr/>
        </p:nvSpPr>
        <p:spPr bwMode="auto">
          <a:xfrm>
            <a:off x="5051425" y="1949450"/>
            <a:ext cx="87313" cy="98425"/>
          </a:xfrm>
          <a:custGeom>
            <a:avLst/>
            <a:gdLst/>
            <a:ahLst/>
            <a:cxnLst>
              <a:cxn ang="0">
                <a:pos x="165" y="224"/>
              </a:cxn>
              <a:cxn ang="0">
                <a:pos x="0" y="73"/>
              </a:cxn>
              <a:cxn ang="0">
                <a:pos x="155" y="0"/>
              </a:cxn>
              <a:cxn ang="0">
                <a:pos x="165" y="224"/>
              </a:cxn>
            </a:cxnLst>
            <a:rect l="0" t="0" r="r" b="b"/>
            <a:pathLst>
              <a:path w="165" h="224">
                <a:moveTo>
                  <a:pt x="165" y="224"/>
                </a:moveTo>
                <a:lnTo>
                  <a:pt x="0" y="73"/>
                </a:lnTo>
                <a:cubicBezTo>
                  <a:pt x="40" y="29"/>
                  <a:pt x="96" y="3"/>
                  <a:pt x="155" y="0"/>
                </a:cubicBezTo>
                <a:lnTo>
                  <a:pt x="165" y="22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119" name="Freeform 95"/>
          <p:cNvSpPr>
            <a:spLocks/>
          </p:cNvSpPr>
          <p:nvPr/>
        </p:nvSpPr>
        <p:spPr bwMode="auto">
          <a:xfrm>
            <a:off x="3744913" y="1827213"/>
            <a:ext cx="103188" cy="93662"/>
          </a:xfrm>
          <a:custGeom>
            <a:avLst/>
            <a:gdLst/>
            <a:ahLst/>
            <a:cxnLst>
              <a:cxn ang="0">
                <a:pos x="0" y="216"/>
              </a:cxn>
              <a:cxn ang="0">
                <a:pos x="58" y="0"/>
              </a:cxn>
              <a:cxn ang="0">
                <a:pos x="194" y="104"/>
              </a:cxn>
              <a:cxn ang="0">
                <a:pos x="0" y="216"/>
              </a:cxn>
            </a:cxnLst>
            <a:rect l="0" t="0" r="r" b="b"/>
            <a:pathLst>
              <a:path w="194" h="216">
                <a:moveTo>
                  <a:pt x="0" y="216"/>
                </a:moveTo>
                <a:lnTo>
                  <a:pt x="58" y="0"/>
                </a:lnTo>
                <a:cubicBezTo>
                  <a:pt x="116" y="15"/>
                  <a:pt x="165" y="53"/>
                  <a:pt x="194" y="104"/>
                </a:cubicBezTo>
                <a:lnTo>
                  <a:pt x="0" y="21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120" name="Line 96"/>
          <p:cNvSpPr>
            <a:spLocks noChangeShapeType="1"/>
          </p:cNvSpPr>
          <p:nvPr/>
        </p:nvSpPr>
        <p:spPr bwMode="auto">
          <a:xfrm flipH="1">
            <a:off x="7937500" y="4198938"/>
            <a:ext cx="66675" cy="268287"/>
          </a:xfrm>
          <a:prstGeom prst="line">
            <a:avLst/>
          </a:prstGeom>
          <a:noFill/>
          <a:ln w="2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121" name="Freeform 97"/>
          <p:cNvSpPr>
            <a:spLocks/>
          </p:cNvSpPr>
          <p:nvPr/>
        </p:nvSpPr>
        <p:spPr bwMode="auto">
          <a:xfrm>
            <a:off x="7915275" y="4365625"/>
            <a:ext cx="88900" cy="101600"/>
          </a:xfrm>
          <a:custGeom>
            <a:avLst/>
            <a:gdLst/>
            <a:ahLst/>
            <a:cxnLst>
              <a:cxn ang="0">
                <a:pos x="42" y="232"/>
              </a:cxn>
              <a:cxn ang="0">
                <a:pos x="0" y="12"/>
              </a:cxn>
              <a:cxn ang="0">
                <a:pos x="168" y="46"/>
              </a:cxn>
              <a:cxn ang="0">
                <a:pos x="42" y="232"/>
              </a:cxn>
            </a:cxnLst>
            <a:rect l="0" t="0" r="r" b="b"/>
            <a:pathLst>
              <a:path w="168" h="232">
                <a:moveTo>
                  <a:pt x="42" y="232"/>
                </a:moveTo>
                <a:lnTo>
                  <a:pt x="0" y="12"/>
                </a:lnTo>
                <a:cubicBezTo>
                  <a:pt x="58" y="0"/>
                  <a:pt x="119" y="13"/>
                  <a:pt x="168" y="46"/>
                </a:cubicBezTo>
                <a:lnTo>
                  <a:pt x="42" y="23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122" name="Line 98"/>
          <p:cNvSpPr>
            <a:spLocks noChangeShapeType="1"/>
          </p:cNvSpPr>
          <p:nvPr/>
        </p:nvSpPr>
        <p:spPr bwMode="auto">
          <a:xfrm flipH="1">
            <a:off x="7956550" y="2311400"/>
            <a:ext cx="9525" cy="247650"/>
          </a:xfrm>
          <a:prstGeom prst="line">
            <a:avLst/>
          </a:prstGeom>
          <a:noFill/>
          <a:ln w="2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123" name="Freeform 99"/>
          <p:cNvSpPr>
            <a:spLocks/>
          </p:cNvSpPr>
          <p:nvPr/>
        </p:nvSpPr>
        <p:spPr bwMode="auto">
          <a:xfrm>
            <a:off x="7915275" y="2459038"/>
            <a:ext cx="90488" cy="100012"/>
          </a:xfrm>
          <a:custGeom>
            <a:avLst/>
            <a:gdLst/>
            <a:ahLst/>
            <a:cxnLst>
              <a:cxn ang="0">
                <a:pos x="79" y="230"/>
              </a:cxn>
              <a:cxn ang="0">
                <a:pos x="0" y="20"/>
              </a:cxn>
              <a:cxn ang="0">
                <a:pos x="172" y="26"/>
              </a:cxn>
              <a:cxn ang="0">
                <a:pos x="79" y="230"/>
              </a:cxn>
            </a:cxnLst>
            <a:rect l="0" t="0" r="r" b="b"/>
            <a:pathLst>
              <a:path w="172" h="230">
                <a:moveTo>
                  <a:pt x="79" y="230"/>
                </a:moveTo>
                <a:lnTo>
                  <a:pt x="0" y="20"/>
                </a:lnTo>
                <a:cubicBezTo>
                  <a:pt x="56" y="0"/>
                  <a:pt x="117" y="2"/>
                  <a:pt x="172" y="26"/>
                </a:cubicBezTo>
                <a:lnTo>
                  <a:pt x="79" y="23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124" name="Line 100"/>
          <p:cNvSpPr>
            <a:spLocks noChangeShapeType="1"/>
          </p:cNvSpPr>
          <p:nvPr/>
        </p:nvSpPr>
        <p:spPr bwMode="auto">
          <a:xfrm flipH="1" flipV="1">
            <a:off x="5915025" y="6081713"/>
            <a:ext cx="6350" cy="282575"/>
          </a:xfrm>
          <a:prstGeom prst="line">
            <a:avLst/>
          </a:prstGeom>
          <a:noFill/>
          <a:ln w="2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125" name="Freeform 101"/>
          <p:cNvSpPr>
            <a:spLocks/>
          </p:cNvSpPr>
          <p:nvPr/>
        </p:nvSpPr>
        <p:spPr bwMode="auto">
          <a:xfrm>
            <a:off x="5872163" y="6081713"/>
            <a:ext cx="90488" cy="101600"/>
          </a:xfrm>
          <a:custGeom>
            <a:avLst/>
            <a:gdLst/>
            <a:ahLst/>
            <a:cxnLst>
              <a:cxn ang="0">
                <a:pos x="83" y="0"/>
              </a:cxn>
              <a:cxn ang="0">
                <a:pos x="172" y="205"/>
              </a:cxn>
              <a:cxn ang="0">
                <a:pos x="0" y="208"/>
              </a:cxn>
              <a:cxn ang="0">
                <a:pos x="83" y="0"/>
              </a:cxn>
            </a:cxnLst>
            <a:rect l="0" t="0" r="r" b="b"/>
            <a:pathLst>
              <a:path w="172" h="230">
                <a:moveTo>
                  <a:pt x="83" y="0"/>
                </a:moveTo>
                <a:lnTo>
                  <a:pt x="172" y="205"/>
                </a:lnTo>
                <a:cubicBezTo>
                  <a:pt x="117" y="229"/>
                  <a:pt x="56" y="230"/>
                  <a:pt x="0" y="208"/>
                </a:cubicBezTo>
                <a:lnTo>
                  <a:pt x="83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126" name="Line 102"/>
          <p:cNvSpPr>
            <a:spLocks noChangeShapeType="1"/>
          </p:cNvSpPr>
          <p:nvPr/>
        </p:nvSpPr>
        <p:spPr bwMode="auto">
          <a:xfrm flipV="1">
            <a:off x="2025650" y="5664200"/>
            <a:ext cx="7938" cy="241300"/>
          </a:xfrm>
          <a:prstGeom prst="line">
            <a:avLst/>
          </a:prstGeom>
          <a:noFill/>
          <a:ln w="2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127" name="Freeform 103"/>
          <p:cNvSpPr>
            <a:spLocks/>
          </p:cNvSpPr>
          <p:nvPr/>
        </p:nvSpPr>
        <p:spPr bwMode="auto">
          <a:xfrm>
            <a:off x="1985963" y="5664200"/>
            <a:ext cx="90488" cy="100012"/>
          </a:xfrm>
          <a:custGeom>
            <a:avLst/>
            <a:gdLst/>
            <a:ahLst/>
            <a:cxnLst>
              <a:cxn ang="0">
                <a:pos x="92" y="0"/>
              </a:cxn>
              <a:cxn ang="0">
                <a:pos x="172" y="209"/>
              </a:cxn>
              <a:cxn ang="0">
                <a:pos x="0" y="204"/>
              </a:cxn>
              <a:cxn ang="0">
                <a:pos x="92" y="0"/>
              </a:cxn>
            </a:cxnLst>
            <a:rect l="0" t="0" r="r" b="b"/>
            <a:pathLst>
              <a:path w="172" h="230">
                <a:moveTo>
                  <a:pt x="92" y="0"/>
                </a:moveTo>
                <a:lnTo>
                  <a:pt x="172" y="209"/>
                </a:lnTo>
                <a:cubicBezTo>
                  <a:pt x="116" y="230"/>
                  <a:pt x="54" y="228"/>
                  <a:pt x="0" y="204"/>
                </a:cubicBezTo>
                <a:lnTo>
                  <a:pt x="92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128" name="Line 104"/>
          <p:cNvSpPr>
            <a:spLocks noChangeShapeType="1"/>
          </p:cNvSpPr>
          <p:nvPr/>
        </p:nvSpPr>
        <p:spPr bwMode="auto">
          <a:xfrm>
            <a:off x="342900" y="3390900"/>
            <a:ext cx="20638" cy="261937"/>
          </a:xfrm>
          <a:prstGeom prst="line">
            <a:avLst/>
          </a:prstGeom>
          <a:noFill/>
          <a:ln w="2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129" name="Freeform 105"/>
          <p:cNvSpPr>
            <a:spLocks/>
          </p:cNvSpPr>
          <p:nvPr/>
        </p:nvSpPr>
        <p:spPr bwMode="auto">
          <a:xfrm>
            <a:off x="311150" y="3551238"/>
            <a:ext cx="88900" cy="101600"/>
          </a:xfrm>
          <a:custGeom>
            <a:avLst/>
            <a:gdLst/>
            <a:ahLst/>
            <a:cxnLst>
              <a:cxn ang="0">
                <a:pos x="99" y="231"/>
              </a:cxn>
              <a:cxn ang="0">
                <a:pos x="0" y="30"/>
              </a:cxn>
              <a:cxn ang="0">
                <a:pos x="171" y="19"/>
              </a:cxn>
              <a:cxn ang="0">
                <a:pos x="99" y="231"/>
              </a:cxn>
            </a:cxnLst>
            <a:rect l="0" t="0" r="r" b="b"/>
            <a:pathLst>
              <a:path w="171" h="231">
                <a:moveTo>
                  <a:pt x="99" y="231"/>
                </a:moveTo>
                <a:lnTo>
                  <a:pt x="0" y="30"/>
                </a:lnTo>
                <a:cubicBezTo>
                  <a:pt x="53" y="4"/>
                  <a:pt x="115" y="0"/>
                  <a:pt x="171" y="19"/>
                </a:cubicBezTo>
                <a:lnTo>
                  <a:pt x="99" y="2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130" name="Line 106"/>
          <p:cNvSpPr>
            <a:spLocks noChangeShapeType="1"/>
          </p:cNvSpPr>
          <p:nvPr/>
        </p:nvSpPr>
        <p:spPr bwMode="auto">
          <a:xfrm>
            <a:off x="3562350" y="2181225"/>
            <a:ext cx="3175" cy="204787"/>
          </a:xfrm>
          <a:prstGeom prst="line">
            <a:avLst/>
          </a:prstGeom>
          <a:noFill/>
          <a:ln w="2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131" name="Freeform 107"/>
          <p:cNvSpPr>
            <a:spLocks/>
          </p:cNvSpPr>
          <p:nvPr/>
        </p:nvSpPr>
        <p:spPr bwMode="auto">
          <a:xfrm>
            <a:off x="3519488" y="2284413"/>
            <a:ext cx="90488" cy="101600"/>
          </a:xfrm>
          <a:custGeom>
            <a:avLst/>
            <a:gdLst/>
            <a:ahLst/>
            <a:cxnLst>
              <a:cxn ang="0">
                <a:pos x="89" y="230"/>
              </a:cxn>
              <a:cxn ang="0">
                <a:pos x="0" y="25"/>
              </a:cxn>
              <a:cxn ang="0">
                <a:pos x="172" y="22"/>
              </a:cxn>
              <a:cxn ang="0">
                <a:pos x="89" y="230"/>
              </a:cxn>
            </a:cxnLst>
            <a:rect l="0" t="0" r="r" b="b"/>
            <a:pathLst>
              <a:path w="172" h="230">
                <a:moveTo>
                  <a:pt x="89" y="230"/>
                </a:moveTo>
                <a:lnTo>
                  <a:pt x="0" y="25"/>
                </a:lnTo>
                <a:cubicBezTo>
                  <a:pt x="55" y="1"/>
                  <a:pt x="117" y="0"/>
                  <a:pt x="172" y="22"/>
                </a:cubicBezTo>
                <a:lnTo>
                  <a:pt x="89" y="23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132" name="Line 108"/>
          <p:cNvSpPr>
            <a:spLocks noChangeShapeType="1"/>
          </p:cNvSpPr>
          <p:nvPr/>
        </p:nvSpPr>
        <p:spPr bwMode="auto">
          <a:xfrm>
            <a:off x="5099050" y="2454275"/>
            <a:ext cx="7938" cy="1050925"/>
          </a:xfrm>
          <a:prstGeom prst="line">
            <a:avLst/>
          </a:prstGeom>
          <a:noFill/>
          <a:ln w="2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133" name="Freeform 109"/>
          <p:cNvSpPr>
            <a:spLocks/>
          </p:cNvSpPr>
          <p:nvPr/>
        </p:nvSpPr>
        <p:spPr bwMode="auto">
          <a:xfrm>
            <a:off x="5060950" y="3405188"/>
            <a:ext cx="90488" cy="100012"/>
          </a:xfrm>
          <a:custGeom>
            <a:avLst/>
            <a:gdLst/>
            <a:ahLst/>
            <a:cxnLst>
              <a:cxn ang="0">
                <a:pos x="87" y="230"/>
              </a:cxn>
              <a:cxn ang="0">
                <a:pos x="0" y="23"/>
              </a:cxn>
              <a:cxn ang="0">
                <a:pos x="171" y="22"/>
              </a:cxn>
              <a:cxn ang="0">
                <a:pos x="87" y="230"/>
              </a:cxn>
            </a:cxnLst>
            <a:rect l="0" t="0" r="r" b="b"/>
            <a:pathLst>
              <a:path w="171" h="230">
                <a:moveTo>
                  <a:pt x="87" y="230"/>
                </a:moveTo>
                <a:lnTo>
                  <a:pt x="0" y="23"/>
                </a:lnTo>
                <a:cubicBezTo>
                  <a:pt x="54" y="0"/>
                  <a:pt x="116" y="0"/>
                  <a:pt x="171" y="22"/>
                </a:cubicBezTo>
                <a:lnTo>
                  <a:pt x="87" y="23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9" name="TextBox 108"/>
          <p:cNvSpPr txBox="1"/>
          <p:nvPr/>
        </p:nvSpPr>
        <p:spPr>
          <a:xfrm>
            <a:off x="0" y="6381328"/>
            <a:ext cx="51480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i="1" dirty="0" smtClean="0"/>
              <a:t>Source</a:t>
            </a:r>
            <a:r>
              <a:rPr lang="en-GB" sz="1100" dirty="0" smtClean="0"/>
              <a:t>: Davenport, R. (2010) </a:t>
            </a:r>
            <a:r>
              <a:rPr lang="en-GB" sz="1100" i="1" dirty="0" smtClean="0"/>
              <a:t>Incivilities, Crime and Social Order: The Role of Repeat Experience. </a:t>
            </a:r>
            <a:r>
              <a:rPr lang="en-GB" sz="1100" dirty="0" smtClean="0"/>
              <a:t>Unpublished Ph.D. Thesis: University of Sheffield.</a:t>
            </a:r>
            <a:endParaRPr lang="en-GB" sz="1100" i="1" dirty="0"/>
          </a:p>
        </p:txBody>
      </p:sp>
    </p:spTree>
    <p:custDataLst>
      <p:tags r:id="rId1"/>
    </p:custDataLst>
  </p:cSld>
  <p:clrMapOvr>
    <a:masterClrMapping/>
  </p:clrMapOvr>
  <p:transition advTm="7759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" dur="2000" fill="hold"/>
                                        <p:tgtEl>
                                          <p:spTgt spid="1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2000" fill="hold"/>
                                        <p:tgtEl>
                                          <p:spTgt spid="1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2000" fill="hold"/>
                                        <p:tgtEl>
                                          <p:spTgt spid="1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" dur="2000" fill="hold"/>
                                        <p:tgtEl>
                                          <p:spTgt spid="1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8" dur="2000" fill="hold"/>
                                        <p:tgtEl>
                                          <p:spTgt spid="1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0" dur="2000" fill="hold"/>
                                        <p:tgtEl>
                                          <p:spTgt spid="1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6" grpId="0" build="allAtOnce"/>
      <p:bldP spid="1098" grpId="0"/>
      <p:bldP spid="1101" grpId="0"/>
      <p:bldP spid="1104" grpId="0"/>
      <p:bldP spid="110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792088"/>
          </a:xfrm>
        </p:spPr>
        <p:txBody>
          <a:bodyPr/>
          <a:lstStyle/>
          <a:p>
            <a:r>
              <a:rPr lang="en-GB" dirty="0" smtClean="0">
                <a:latin typeface="Bookman Old Style" pitchFamily="18" charset="0"/>
              </a:rPr>
              <a:t>Concluding thoughts...</a:t>
            </a:r>
            <a:endParaRPr lang="en-GB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13688"/>
          </a:xfrm>
        </p:spPr>
        <p:txBody>
          <a:bodyPr/>
          <a:lstStyle/>
          <a:p>
            <a:pPr>
              <a:buClr>
                <a:schemeClr val="tx2"/>
              </a:buClr>
            </a:pPr>
            <a:r>
              <a:rPr lang="en-GB" dirty="0" smtClean="0">
                <a:solidFill>
                  <a:schemeClr val="accent1"/>
                </a:solidFill>
              </a:rPr>
              <a:t>Incivilities can no longer be denied a central role within criminology</a:t>
            </a:r>
          </a:p>
          <a:p>
            <a:pPr>
              <a:buClr>
                <a:schemeClr val="tx2"/>
              </a:buClr>
            </a:pPr>
            <a:endParaRPr lang="en-GB" dirty="0" smtClean="0">
              <a:solidFill>
                <a:schemeClr val="accent1"/>
              </a:solidFill>
            </a:endParaRPr>
          </a:p>
          <a:p>
            <a:pPr>
              <a:buClr>
                <a:schemeClr val="tx2"/>
              </a:buClr>
            </a:pPr>
            <a:r>
              <a:rPr lang="en-GB" dirty="0" smtClean="0">
                <a:solidFill>
                  <a:schemeClr val="accent1"/>
                </a:solidFill>
              </a:rPr>
              <a:t>Perceptions (of disorder), even if inaccurate can have a significant impact on local social order </a:t>
            </a:r>
          </a:p>
          <a:p>
            <a:pPr>
              <a:buClr>
                <a:schemeClr val="tx2"/>
              </a:buClr>
            </a:pPr>
            <a:endParaRPr lang="en-GB" dirty="0" smtClean="0">
              <a:solidFill>
                <a:schemeClr val="accent1"/>
              </a:solidFill>
            </a:endParaRPr>
          </a:p>
          <a:p>
            <a:pPr>
              <a:buClr>
                <a:schemeClr val="tx2"/>
              </a:buClr>
            </a:pPr>
            <a:r>
              <a:rPr lang="en-GB" dirty="0" smtClean="0">
                <a:solidFill>
                  <a:schemeClr val="accent1"/>
                </a:solidFill>
              </a:rPr>
              <a:t>Perceived disorder influences individual and corporate decisions which in turn shape the long-term trajectories of neighbourhoods.</a:t>
            </a:r>
            <a:endParaRPr lang="en-GB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4435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24313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2400" dirty="0" smtClean="0"/>
              <a:t>Department of Civil, Environmental and Geomatic Engineering </a:t>
            </a:r>
            <a:r>
              <a:rPr lang="en-GB" sz="3300" dirty="0" smtClean="0"/>
              <a:t/>
            </a:r>
            <a:br>
              <a:rPr lang="en-GB" sz="3300" dirty="0" smtClean="0"/>
            </a:br>
            <a:r>
              <a:rPr lang="en-GB" sz="3300" dirty="0" smtClean="0"/>
              <a:t>University College London</a:t>
            </a:r>
            <a:endParaRPr lang="en-GB" sz="3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endParaRPr lang="en-GB" dirty="0" smtClean="0"/>
          </a:p>
          <a:p>
            <a:pPr>
              <a:lnSpc>
                <a:spcPct val="150000"/>
              </a:lnSpc>
            </a:pPr>
            <a:r>
              <a:rPr lang="en-GB" dirty="0" smtClean="0"/>
              <a:t>Dr. Ryan Davenport</a:t>
            </a:r>
          </a:p>
          <a:p>
            <a:pPr>
              <a:lnSpc>
                <a:spcPct val="150000"/>
              </a:lnSpc>
            </a:pPr>
            <a:endParaRPr lang="en-GB" dirty="0" smtClean="0"/>
          </a:p>
          <a:p>
            <a:pPr>
              <a:lnSpc>
                <a:spcPct val="150000"/>
              </a:lnSpc>
            </a:pPr>
            <a:r>
              <a:rPr lang="en-GB" dirty="0" smtClean="0"/>
              <a:t>Thank you</a:t>
            </a:r>
            <a:endParaRPr lang="en-GB" dirty="0"/>
          </a:p>
        </p:txBody>
      </p:sp>
      <p:pic>
        <p:nvPicPr>
          <p:cNvPr id="4" name="Picture 2" descr="Crime Polishing Citizenshi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5085184"/>
            <a:ext cx="2406584" cy="144016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39552" y="548680"/>
            <a:ext cx="78488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5400" dirty="0" smtClean="0">
                <a:solidFill>
                  <a:schemeClr val="bg1"/>
                </a:solidFill>
              </a:rPr>
              <a:t>Public Perceptions of Crime and Policing</a:t>
            </a:r>
            <a:endParaRPr lang="en-GB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376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1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4.2|3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7|19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1989</TotalTime>
  <Words>285</Words>
  <Application>Microsoft Office PowerPoint</Application>
  <PresentationFormat>On-screen Show (4:3)</PresentationFormat>
  <Paragraphs>86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Urban</vt:lpstr>
      <vt:lpstr>              Department of Civil, Environmental and Geomatic Engineering  University College London</vt:lpstr>
      <vt:lpstr>Overview</vt:lpstr>
      <vt:lpstr>National Reassurance Policing Project: Top ‘crime and disorder signals’ across trial areas</vt:lpstr>
      <vt:lpstr>Perceived disorder and its consequences</vt:lpstr>
      <vt:lpstr>Structural Equation Modelling of British Crime Survey Data: The Importance of Perceived Disorder</vt:lpstr>
      <vt:lpstr>Concluding thoughts...</vt:lpstr>
      <vt:lpstr>    Department of Civil, Environmental and Geomatic Engineering  University College London</vt:lpstr>
    </vt:vector>
  </TitlesOfParts>
  <Company>The University of Sheffield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Crime, Policing and Citizens Research Associate</dc:title>
  <dc:creator>Ryan Davenport</dc:creator>
  <cp:lastModifiedBy>Ryan Davenport</cp:lastModifiedBy>
  <cp:revision>154</cp:revision>
  <dcterms:created xsi:type="dcterms:W3CDTF">2012-02-14T08:53:20Z</dcterms:created>
  <dcterms:modified xsi:type="dcterms:W3CDTF">2012-05-17T23:34:26Z</dcterms:modified>
</cp:coreProperties>
</file>