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58" r:id="rId3"/>
    <p:sldId id="271" r:id="rId4"/>
    <p:sldId id="275" r:id="rId5"/>
    <p:sldId id="282" r:id="rId6"/>
    <p:sldId id="283" r:id="rId7"/>
    <p:sldId id="278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ADEA4B-C883-5E40-ABA0-2315DDBF33C4}">
          <p14:sldIdLst>
            <p14:sldId id="256"/>
            <p14:sldId id="258"/>
            <p14:sldId id="271"/>
          </p14:sldIdLst>
        </p14:section>
        <p14:section name="Data" id="{C4F3DEC8-A1D0-BC4F-B7C7-65E7A470DBF4}">
          <p14:sldIdLst>
            <p14:sldId id="275"/>
            <p14:sldId id="282"/>
          </p14:sldIdLst>
        </p14:section>
        <p14:section name="Methods and results" id="{08D1A631-C87E-A549-9984-2D086FFC75C1}">
          <p14:sldIdLst>
            <p14:sldId id="283"/>
          </p14:sldIdLst>
        </p14:section>
        <p14:section name="Conclusion" id="{ABF9512B-3409-2D45-B456-F155998388A1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A"/>
    <a:srgbClr val="790033"/>
    <a:srgbClr val="F39800"/>
    <a:srgbClr val="B6004B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60" autoAdjust="0"/>
  </p:normalViewPr>
  <p:slideViewPr>
    <p:cSldViewPr snapToGrid="0">
      <p:cViewPr>
        <p:scale>
          <a:sx n="100" d="100"/>
          <a:sy n="100" d="100"/>
        </p:scale>
        <p:origin x="-280" y="-1024"/>
      </p:cViewPr>
      <p:guideLst>
        <p:guide orient="horz" pos="434"/>
        <p:guide orient="horz" pos="1280"/>
        <p:guide orient="horz" pos="2130"/>
        <p:guide orient="horz" pos="2913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Mid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000" cy="9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3237"/>
            <a:ext cx="8496300" cy="1026319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301479"/>
            <a:ext cx="8496300" cy="23229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7" name="Picture 17" descr="Mid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000" y="0"/>
            <a:ext cx="6876000" cy="9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67AA76-284C-FD4B-BEEC-10A7DC49B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69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8" y="681038"/>
            <a:ext cx="2122487" cy="3943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2" y="681038"/>
            <a:ext cx="6215063" cy="3943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999D10-F5F0-B941-A2A9-86220A6C1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162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117CD6-C36E-D24E-AD16-E6CD2629AD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590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D74E1E-9744-8D4B-8D5A-C127D5A4E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431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5" y="2031209"/>
            <a:ext cx="4168775" cy="2593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80" y="2031209"/>
            <a:ext cx="4168775" cy="2593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5B1C47-4739-6246-8616-8843F0C06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248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C8030E-9775-3C49-AD70-5D92DF213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011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0D6674-93C8-2F42-8E73-F45076200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40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24940E-9076-D046-8A74-1CCCBB4F4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79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6CF61A-4114-0B44-82D5-90CA7FAC81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099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4752976"/>
            <a:ext cx="1008062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200CA2-C7EA-B148-81F4-F1C0AAFB4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31616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MidBlue90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0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547358"/>
            <a:ext cx="8489950" cy="97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656219"/>
            <a:ext cx="8489950" cy="330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7" descr="MidBlue90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000" y="0"/>
            <a:ext cx="7040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sz="2800" b="1">
          <a:solidFill>
            <a:srgbClr val="0044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None/>
        <a:defRPr sz="2400">
          <a:solidFill>
            <a:srgbClr val="00447A"/>
          </a:solidFill>
          <a:latin typeface="+mn-lt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None/>
        <a:defRPr sz="2400">
          <a:solidFill>
            <a:srgbClr val="00447A"/>
          </a:solidFill>
          <a:latin typeface="+mn-lt"/>
          <a:ea typeface="+mn-ea"/>
        </a:defRPr>
      </a:lvl2pPr>
      <a:lvl3pPr marL="914400" indent="0" algn="l" rtl="0" fontAlgn="base">
        <a:spcBef>
          <a:spcPct val="20000"/>
        </a:spcBef>
        <a:spcAft>
          <a:spcPct val="0"/>
        </a:spcAft>
        <a:buNone/>
        <a:defRPr sz="2000">
          <a:solidFill>
            <a:srgbClr val="00447A"/>
          </a:solidFill>
          <a:latin typeface="+mn-lt"/>
          <a:ea typeface="+mn-ea"/>
        </a:defRPr>
      </a:lvl3pPr>
      <a:lvl4pPr marL="1371600" indent="0" algn="l" rtl="0" fontAlgn="base">
        <a:spcBef>
          <a:spcPct val="20000"/>
        </a:spcBef>
        <a:spcAft>
          <a:spcPct val="0"/>
        </a:spcAft>
        <a:buNone/>
        <a:defRPr sz="2000">
          <a:solidFill>
            <a:srgbClr val="00447A"/>
          </a:solidFill>
          <a:latin typeface="+mn-lt"/>
          <a:ea typeface="+mn-ea"/>
        </a:defRPr>
      </a:lvl4pPr>
      <a:lvl5pPr marL="1828800" indent="0" algn="l" rtl="0" fontAlgn="base">
        <a:spcBef>
          <a:spcPct val="20000"/>
        </a:spcBef>
        <a:spcAft>
          <a:spcPct val="0"/>
        </a:spcAft>
        <a:buNone/>
        <a:defRPr sz="2000">
          <a:solidFill>
            <a:srgbClr val="00447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ttashby/Documents/MRes/Penny%20Willow%20presentation/tire.jpg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447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Temporal analysis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of aoristic crime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17" descr="Mid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000" cy="9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itle_slide_circular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81" r="56453" b="23777"/>
          <a:stretch/>
        </p:blipFill>
        <p:spPr>
          <a:xfrm>
            <a:off x="2115815" y="0"/>
            <a:ext cx="7028185" cy="5143500"/>
          </a:xfrm>
          <a:prstGeom prst="rect">
            <a:avLst/>
          </a:prstGeom>
        </p:spPr>
      </p:pic>
      <p:pic>
        <p:nvPicPr>
          <p:cNvPr id="9" name="Picture 17" descr="Mid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000" y="0"/>
            <a:ext cx="6876000" cy="9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850" y="3482271"/>
            <a:ext cx="8496300" cy="114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rgbClr val="00447A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447A"/>
                </a:solidFill>
                <a:latin typeface="+mn-lt"/>
                <a:ea typeface="+mn-ea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447A"/>
                </a:solidFill>
                <a:latin typeface="+mn-lt"/>
                <a:ea typeface="+mn-ea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447A"/>
                </a:solidFill>
                <a:latin typeface="+mn-lt"/>
                <a:ea typeface="+mn-ea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447A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Matt </a:t>
            </a:r>
            <a:r>
              <a:rPr lang="en-GB" dirty="0" smtClean="0">
                <a:solidFill>
                  <a:schemeClr val="bg1"/>
                </a:solidFill>
              </a:rPr>
              <a:t>Ashby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UCL Security Science Doctoral </a:t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Research Training Centre</a:t>
            </a:r>
            <a:endParaRPr lang="en-GB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800" t="29858" r="-10095" b="2985"/>
          <a:stretch/>
        </p:blipFill>
        <p:spPr>
          <a:xfrm rot="10800000">
            <a:off x="-1" y="0"/>
            <a:ext cx="9144001" cy="51435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 bwMode="auto">
          <a:xfrm>
            <a:off x="0" y="0"/>
            <a:ext cx="4936067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aoristic crime</a:t>
            </a:r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330200" y="1656219"/>
            <a:ext cx="5219700" cy="3306606"/>
          </a:xfrm>
        </p:spPr>
        <p:txBody>
          <a:bodyPr anchor="t"/>
          <a:lstStyle/>
          <a:p>
            <a:r>
              <a:rPr lang="en-US" dirty="0" smtClean="0"/>
              <a:t>If you get home to find your house has been burgled, will you be able to tell the police when it happened?</a:t>
            </a:r>
            <a:endParaRPr lang="en-US" dirty="0"/>
          </a:p>
        </p:txBody>
      </p:sp>
      <p:pic>
        <p:nvPicPr>
          <p:cNvPr id="71" name="Picture 17" descr="MidBlue9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0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7" descr="MidBlue9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000" y="0"/>
            <a:ext cx="7040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265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12800" y="3242062"/>
            <a:ext cx="133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447A"/>
                </a:solidFill>
              </a:rPr>
              <a:t>0900 hours</a:t>
            </a:r>
            <a:endParaRPr lang="en-US" dirty="0">
              <a:solidFill>
                <a:srgbClr val="00447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</a:t>
            </a:r>
            <a:r>
              <a:rPr lang="en-US" dirty="0" smtClean="0">
                <a:solidFill>
                  <a:srgbClr val="00447A"/>
                </a:solidFill>
              </a:rPr>
              <a:t>roblem of aoristic crime</a:t>
            </a:r>
            <a:endParaRPr lang="en-US" dirty="0">
              <a:solidFill>
                <a:srgbClr val="00447A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3064262"/>
            <a:ext cx="91440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44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578348" y="3064264"/>
            <a:ext cx="0" cy="1799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4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154112" y="3064264"/>
            <a:ext cx="0" cy="1799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4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8002587" y="3064264"/>
            <a:ext cx="0" cy="1799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4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229100" y="3242062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447A"/>
                </a:solidFill>
              </a:rPr>
              <a:t>1200</a:t>
            </a:r>
            <a:endParaRPr lang="en-US" dirty="0">
              <a:solidFill>
                <a:srgbClr val="00447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8100" y="3242062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447A"/>
                </a:solidFill>
              </a:rPr>
              <a:t>1800</a:t>
            </a:r>
            <a:endParaRPr lang="en-US" dirty="0">
              <a:solidFill>
                <a:srgbClr val="00447A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2902" y="1672959"/>
            <a:ext cx="1979713" cy="1516302"/>
            <a:chOff x="342902" y="2456797"/>
            <a:chExt cx="1979713" cy="1516302"/>
          </a:xfrm>
        </p:grpSpPr>
        <p:grpSp>
          <p:nvGrpSpPr>
            <p:cNvPr id="45" name="Group 44"/>
            <p:cNvGrpSpPr/>
            <p:nvPr/>
          </p:nvGrpSpPr>
          <p:grpSpPr>
            <a:xfrm>
              <a:off x="342902" y="2569890"/>
              <a:ext cx="251997" cy="1403209"/>
              <a:chOff x="342902" y="2569890"/>
              <a:chExt cx="251997" cy="1403209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342902" y="3721102"/>
                <a:ext cx="251997" cy="25199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39" name="Straight Connector 38"/>
              <p:cNvCxnSpPr>
                <a:stCxn id="37" idx="0"/>
              </p:cNvCxnSpPr>
              <p:nvPr/>
            </p:nvCxnSpPr>
            <p:spPr bwMode="auto">
              <a:xfrm flipH="1" flipV="1">
                <a:off x="461414" y="2569890"/>
                <a:ext cx="7487" cy="115121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457200" y="2456797"/>
              <a:ext cx="1865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447A"/>
                  </a:solidFill>
                </a:rPr>
                <a:t>Earliest possible</a:t>
              </a:r>
              <a:br>
                <a:rPr lang="en-US" dirty="0" smtClean="0">
                  <a:solidFill>
                    <a:srgbClr val="00447A"/>
                  </a:solidFill>
                </a:rPr>
              </a:br>
              <a:r>
                <a:rPr lang="en-US" dirty="0" smtClean="0">
                  <a:solidFill>
                    <a:srgbClr val="00447A"/>
                  </a:solidFill>
                </a:rPr>
                <a:t>offence time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74989" y="1698405"/>
            <a:ext cx="1851010" cy="1503556"/>
            <a:chOff x="6274989" y="2482243"/>
            <a:chExt cx="1851010" cy="1503556"/>
          </a:xfrm>
        </p:grpSpPr>
        <p:grpSp>
          <p:nvGrpSpPr>
            <p:cNvPr id="44" name="Group 43"/>
            <p:cNvGrpSpPr/>
            <p:nvPr/>
          </p:nvGrpSpPr>
          <p:grpSpPr>
            <a:xfrm>
              <a:off x="7874002" y="2569890"/>
              <a:ext cx="251997" cy="1415909"/>
              <a:chOff x="7874002" y="2569890"/>
              <a:chExt cx="251997" cy="1415909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7874002" y="3733802"/>
                <a:ext cx="251997" cy="25199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2" name="Straight Connector 41"/>
              <p:cNvCxnSpPr>
                <a:stCxn id="41" idx="0"/>
              </p:cNvCxnSpPr>
              <p:nvPr/>
            </p:nvCxnSpPr>
            <p:spPr bwMode="auto">
              <a:xfrm flipH="1" flipV="1">
                <a:off x="7992431" y="2569890"/>
                <a:ext cx="7570" cy="116391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TextBox 42"/>
            <p:cNvSpPr txBox="1"/>
            <p:nvPr/>
          </p:nvSpPr>
          <p:spPr>
            <a:xfrm>
              <a:off x="6274989" y="2482243"/>
              <a:ext cx="1724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447A"/>
                  </a:solidFill>
                </a:rPr>
                <a:t>Latest possible</a:t>
              </a:r>
              <a:br>
                <a:rPr lang="en-US" dirty="0" smtClean="0">
                  <a:solidFill>
                    <a:srgbClr val="00447A"/>
                  </a:solidFill>
                </a:rPr>
              </a:br>
              <a:r>
                <a:rPr lang="en-US" dirty="0" smtClean="0">
                  <a:solidFill>
                    <a:srgbClr val="00447A"/>
                  </a:solidFill>
                </a:rPr>
                <a:t>offence time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6394" y="4085551"/>
            <a:ext cx="7550342" cy="414665"/>
            <a:chOff x="456394" y="4314151"/>
            <a:chExt cx="7550342" cy="414665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456394" y="4314151"/>
              <a:ext cx="7550342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>
              <a:off x="3690079" y="4359484"/>
              <a:ext cx="1082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447A"/>
                  </a:solidFill>
                </a:rPr>
                <a:t>10 hours</a:t>
              </a:r>
              <a:endParaRPr lang="en-US" dirty="0">
                <a:solidFill>
                  <a:srgbClr val="0044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6783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re.jpg" descr="/Users/mattashby/Documents/MRes/Penny Willow presentation/tire.jpg"/>
          <p:cNvPicPr>
            <a:picLocks noChangeAspect="1"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59"/>
          <a:stretch/>
        </p:blipFill>
        <p:spPr>
          <a:xfrm>
            <a:off x="3263900" y="0"/>
            <a:ext cx="58801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656219"/>
            <a:ext cx="5079999" cy="3306606"/>
          </a:xfrm>
        </p:spPr>
        <p:txBody>
          <a:bodyPr/>
          <a:lstStyle/>
          <a:p>
            <a:r>
              <a:rPr lang="en-US" dirty="0" smtClean="0"/>
              <a:t>Records of 1,396 pedal cycle thefts from railway stations, </a:t>
            </a:r>
            <a:r>
              <a:rPr lang="en-US" dirty="0" smtClean="0"/>
              <a:t>including offence </a:t>
            </a:r>
            <a:r>
              <a:rPr lang="en-US" dirty="0" smtClean="0"/>
              <a:t>start and end </a:t>
            </a:r>
            <a:r>
              <a:rPr lang="en-US" dirty="0" smtClean="0"/>
              <a:t>times and a description </a:t>
            </a:r>
            <a:r>
              <a:rPr lang="en-US" dirty="0" smtClean="0"/>
              <a:t>of </a:t>
            </a:r>
            <a:r>
              <a:rPr lang="en-US" dirty="0" smtClean="0"/>
              <a:t>the investigation.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6" name="Picture 17" descr="MidBlue9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0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MidBlue9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000" y="0"/>
            <a:ext cx="7040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916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12800" y="3242062"/>
            <a:ext cx="133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447A"/>
                </a:solidFill>
              </a:rPr>
              <a:t>0900 hours</a:t>
            </a:r>
            <a:endParaRPr lang="en-US" dirty="0">
              <a:solidFill>
                <a:srgbClr val="00447A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3064262"/>
            <a:ext cx="91440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44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578348" y="3064264"/>
            <a:ext cx="0" cy="1799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4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154112" y="3064264"/>
            <a:ext cx="0" cy="1799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4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8002587" y="3064264"/>
            <a:ext cx="0" cy="1799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4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229100" y="3242062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447A"/>
                </a:solidFill>
              </a:rPr>
              <a:t>1200</a:t>
            </a:r>
            <a:endParaRPr lang="en-US" dirty="0">
              <a:solidFill>
                <a:srgbClr val="00447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8100" y="3242062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447A"/>
                </a:solidFill>
              </a:rPr>
              <a:t>1800</a:t>
            </a:r>
            <a:endParaRPr lang="en-US" dirty="0">
              <a:solidFill>
                <a:srgbClr val="00447A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2902" y="1672959"/>
            <a:ext cx="1979713" cy="1516302"/>
            <a:chOff x="342902" y="2456797"/>
            <a:chExt cx="1979713" cy="1516302"/>
          </a:xfrm>
        </p:grpSpPr>
        <p:grpSp>
          <p:nvGrpSpPr>
            <p:cNvPr id="45" name="Group 44"/>
            <p:cNvGrpSpPr/>
            <p:nvPr/>
          </p:nvGrpSpPr>
          <p:grpSpPr>
            <a:xfrm>
              <a:off x="342902" y="2569890"/>
              <a:ext cx="251997" cy="1403209"/>
              <a:chOff x="342902" y="2569890"/>
              <a:chExt cx="251997" cy="1403209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342902" y="3721102"/>
                <a:ext cx="251997" cy="25199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39" name="Straight Connector 38"/>
              <p:cNvCxnSpPr>
                <a:stCxn id="37" idx="0"/>
              </p:cNvCxnSpPr>
              <p:nvPr/>
            </p:nvCxnSpPr>
            <p:spPr bwMode="auto">
              <a:xfrm flipH="1" flipV="1">
                <a:off x="461414" y="2569890"/>
                <a:ext cx="7487" cy="115121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457200" y="2456797"/>
              <a:ext cx="1865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447A"/>
                  </a:solidFill>
                </a:rPr>
                <a:t>Earliest possible</a:t>
              </a:r>
              <a:br>
                <a:rPr lang="en-US" dirty="0" smtClean="0">
                  <a:solidFill>
                    <a:srgbClr val="00447A"/>
                  </a:solidFill>
                </a:rPr>
              </a:br>
              <a:r>
                <a:rPr lang="en-US" dirty="0" smtClean="0">
                  <a:solidFill>
                    <a:srgbClr val="00447A"/>
                  </a:solidFill>
                </a:rPr>
                <a:t>offence time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74989" y="1698405"/>
            <a:ext cx="1851010" cy="1503556"/>
            <a:chOff x="6274989" y="2482243"/>
            <a:chExt cx="1851010" cy="1503556"/>
          </a:xfrm>
        </p:grpSpPr>
        <p:grpSp>
          <p:nvGrpSpPr>
            <p:cNvPr id="44" name="Group 43"/>
            <p:cNvGrpSpPr/>
            <p:nvPr/>
          </p:nvGrpSpPr>
          <p:grpSpPr>
            <a:xfrm>
              <a:off x="7874002" y="2569890"/>
              <a:ext cx="251997" cy="1415909"/>
              <a:chOff x="7874002" y="2569890"/>
              <a:chExt cx="251997" cy="1415909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7874002" y="3733802"/>
                <a:ext cx="251997" cy="25199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2" name="Straight Connector 41"/>
              <p:cNvCxnSpPr>
                <a:stCxn id="41" idx="0"/>
              </p:cNvCxnSpPr>
              <p:nvPr/>
            </p:nvCxnSpPr>
            <p:spPr bwMode="auto">
              <a:xfrm flipH="1" flipV="1">
                <a:off x="7992431" y="2569890"/>
                <a:ext cx="7570" cy="116391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TextBox 42"/>
            <p:cNvSpPr txBox="1"/>
            <p:nvPr/>
          </p:nvSpPr>
          <p:spPr>
            <a:xfrm>
              <a:off x="6274989" y="2482243"/>
              <a:ext cx="1724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447A"/>
                  </a:solidFill>
                </a:rPr>
                <a:t>Latest possible</a:t>
              </a:r>
              <a:br>
                <a:rPr lang="en-US" dirty="0" smtClean="0">
                  <a:solidFill>
                    <a:srgbClr val="00447A"/>
                  </a:solidFill>
                </a:rPr>
              </a:br>
              <a:r>
                <a:rPr lang="en-US" dirty="0" smtClean="0">
                  <a:solidFill>
                    <a:srgbClr val="00447A"/>
                  </a:solidFill>
                </a:rPr>
                <a:t>offence time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16200" y="669659"/>
            <a:ext cx="2956764" cy="2519602"/>
            <a:chOff x="3111500" y="669659"/>
            <a:chExt cx="2956764" cy="2519602"/>
          </a:xfrm>
        </p:grpSpPr>
        <p:pic>
          <p:nvPicPr>
            <p:cNvPr id="3" name="Picture 2" descr="cctv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1500" y="800100"/>
              <a:ext cx="995364" cy="1327152"/>
            </a:xfrm>
            <a:prstGeom prst="rect">
              <a:avLst/>
            </a:prstGeom>
            <a:ln w="12700" cmpd="sng">
              <a:solidFill>
                <a:schemeClr val="accent1"/>
              </a:solidFill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4102102" y="669659"/>
              <a:ext cx="1966162" cy="2519602"/>
              <a:chOff x="342902" y="1453497"/>
              <a:chExt cx="1966162" cy="251960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42902" y="1558538"/>
                <a:ext cx="251997" cy="2414561"/>
                <a:chOff x="342902" y="1558538"/>
                <a:chExt cx="251997" cy="2414561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 bwMode="auto">
                <a:xfrm>
                  <a:off x="342902" y="3721102"/>
                  <a:ext cx="251997" cy="251997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0"/>
                </p:cNvCxnSpPr>
                <p:nvPr/>
              </p:nvCxnSpPr>
              <p:spPr bwMode="auto">
                <a:xfrm flipV="1">
                  <a:off x="468901" y="1558538"/>
                  <a:ext cx="0" cy="216256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457200" y="1453497"/>
                <a:ext cx="18518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447A"/>
                    </a:solidFill>
                  </a:rPr>
                  <a:t>Actual offence</a:t>
                </a:r>
                <a:r>
                  <a:rPr lang="en-US" dirty="0">
                    <a:solidFill>
                      <a:srgbClr val="00447A"/>
                    </a:solidFill>
                  </a:rPr>
                  <a:t/>
                </a:r>
                <a:br>
                  <a:rPr lang="en-US" dirty="0">
                    <a:solidFill>
                      <a:srgbClr val="00447A"/>
                    </a:solidFill>
                  </a:rPr>
                </a:br>
                <a:r>
                  <a:rPr lang="en-US" dirty="0" smtClean="0">
                    <a:solidFill>
                      <a:srgbClr val="00447A"/>
                    </a:solidFill>
                  </a:rPr>
                  <a:t>time from </a:t>
                </a:r>
                <a:r>
                  <a:rPr lang="en-US" dirty="0" smtClean="0">
                    <a:solidFill>
                      <a:srgbClr val="00447A"/>
                    </a:solidFill>
                  </a:rPr>
                  <a:t>CCTV</a:t>
                </a:r>
              </a:p>
              <a:p>
                <a:r>
                  <a:rPr lang="en-US" dirty="0" smtClean="0">
                    <a:solidFill>
                      <a:srgbClr val="00447A"/>
                    </a:solidFill>
                  </a:rPr>
                  <a:t>(303 crimes)</a:t>
                </a:r>
                <a:endParaRPr lang="en-US" dirty="0" smtClean="0">
                  <a:solidFill>
                    <a:srgbClr val="00447A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36110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de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84" r="18984"/>
          <a:stretch/>
        </p:blipFill>
        <p:spPr>
          <a:xfrm>
            <a:off x="1536700" y="571500"/>
            <a:ext cx="6040688" cy="5080000"/>
          </a:xfrm>
          <a:prstGeom prst="rect">
            <a:avLst/>
          </a:prstGeom>
        </p:spPr>
      </p:pic>
      <p:pic>
        <p:nvPicPr>
          <p:cNvPr id="4" name="Content Placeholder 3" descr="base.pdf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97" t="142" r="19073" b="142"/>
          <a:stretch/>
        </p:blipFill>
        <p:spPr>
          <a:xfrm>
            <a:off x="1536700" y="584200"/>
            <a:ext cx="6026132" cy="5061805"/>
          </a:xfrm>
        </p:spPr>
      </p:pic>
      <p:pic>
        <p:nvPicPr>
          <p:cNvPr id="8" name="Picture 7" descr="actual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33" r="19133"/>
          <a:stretch/>
        </p:blipFill>
        <p:spPr>
          <a:xfrm>
            <a:off x="1549400" y="571500"/>
            <a:ext cx="6011576" cy="5080000"/>
          </a:xfrm>
          <a:prstGeom prst="rect">
            <a:avLst/>
          </a:prstGeom>
        </p:spPr>
      </p:pic>
      <p:pic>
        <p:nvPicPr>
          <p:cNvPr id="10" name="Picture 9" descr="start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34" r="14499"/>
          <a:stretch/>
        </p:blipFill>
        <p:spPr>
          <a:xfrm>
            <a:off x="1346200" y="495300"/>
            <a:ext cx="6462808" cy="5080000"/>
          </a:xfrm>
          <a:prstGeom prst="rect">
            <a:avLst/>
          </a:prstGeom>
        </p:spPr>
      </p:pic>
      <p:pic>
        <p:nvPicPr>
          <p:cNvPr id="12" name="Picture 11" descr="end.pd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33" r="19133"/>
          <a:stretch/>
        </p:blipFill>
        <p:spPr>
          <a:xfrm>
            <a:off x="1549400" y="571500"/>
            <a:ext cx="6011576" cy="5080000"/>
          </a:xfrm>
          <a:prstGeom prst="rect">
            <a:avLst/>
          </a:prstGeom>
        </p:spPr>
      </p:pic>
      <p:pic>
        <p:nvPicPr>
          <p:cNvPr id="21" name="Picture 20" descr="random.pdf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33" r="19282"/>
          <a:stretch/>
        </p:blipFill>
        <p:spPr>
          <a:xfrm>
            <a:off x="1549400" y="571500"/>
            <a:ext cx="5997020" cy="5080000"/>
          </a:xfrm>
          <a:prstGeom prst="rect">
            <a:avLst/>
          </a:prstGeom>
        </p:spPr>
      </p:pic>
      <p:pic>
        <p:nvPicPr>
          <p:cNvPr id="22" name="Picture 21" descr="aoristic.pdf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84" r="18984"/>
          <a:stretch/>
        </p:blipFill>
        <p:spPr>
          <a:xfrm>
            <a:off x="1536700" y="571500"/>
            <a:ext cx="6040688" cy="508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 rot="20615580">
            <a:off x="5765706" y="2091776"/>
            <a:ext cx="359046" cy="3590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734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447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17" descr="Mid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000" cy="9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itle_slide_circular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81" r="56453" b="23777"/>
          <a:stretch/>
        </p:blipFill>
        <p:spPr>
          <a:xfrm>
            <a:off x="2115815" y="0"/>
            <a:ext cx="7028185" cy="5143500"/>
          </a:xfrm>
          <a:prstGeom prst="rect">
            <a:avLst/>
          </a:prstGeom>
        </p:spPr>
      </p:pic>
      <p:pic>
        <p:nvPicPr>
          <p:cNvPr id="9" name="Picture 17" descr="Mid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000" y="0"/>
            <a:ext cx="6876000" cy="9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UCL Engineering logo revers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3806679"/>
            <a:ext cx="3155949" cy="8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47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CL Colours">
      <a:dk1>
        <a:sysClr val="windowText" lastClr="000000"/>
      </a:dk1>
      <a:lt1>
        <a:sysClr val="window" lastClr="FFFFFF"/>
      </a:lt1>
      <a:dk2>
        <a:srgbClr val="004359"/>
      </a:dk2>
      <a:lt2>
        <a:srgbClr val="D9D6CC"/>
      </a:lt2>
      <a:accent1>
        <a:srgbClr val="459CBD"/>
      </a:accent1>
      <a:accent2>
        <a:srgbClr val="C33A2D"/>
      </a:accent2>
      <a:accent3>
        <a:srgbClr val="459CBD"/>
      </a:accent3>
      <a:accent4>
        <a:srgbClr val="828D37"/>
      </a:accent4>
      <a:accent5>
        <a:srgbClr val="A8C0D1"/>
      </a:accent5>
      <a:accent6>
        <a:srgbClr val="D77B23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13918</TotalTime>
  <Words>86</Words>
  <Application>Microsoft Macintosh PowerPoint</Application>
  <PresentationFormat>On-screen Show (16:9)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 Design</vt:lpstr>
      <vt:lpstr>Temporal analysis  of aoristic crime</vt:lpstr>
      <vt:lpstr>The problem of aoristic crime</vt:lpstr>
      <vt:lpstr>The problem of aoristic crime</vt:lpstr>
      <vt:lpstr>Data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Matt Ashby</cp:lastModifiedBy>
  <cp:revision>225</cp:revision>
  <dcterms:created xsi:type="dcterms:W3CDTF">2005-07-13T12:26:50Z</dcterms:created>
  <dcterms:modified xsi:type="dcterms:W3CDTF">2012-05-16T15:01:07Z</dcterms:modified>
</cp:coreProperties>
</file>