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</p:sldMasterIdLst>
  <p:notesMasterIdLst>
    <p:notesMasterId r:id="rId15"/>
  </p:notesMasterIdLst>
  <p:handoutMasterIdLst>
    <p:handoutMasterId r:id="rId16"/>
  </p:handoutMasterIdLst>
  <p:sldIdLst>
    <p:sldId id="558" r:id="rId4"/>
    <p:sldId id="569" r:id="rId5"/>
    <p:sldId id="567" r:id="rId6"/>
    <p:sldId id="559" r:id="rId7"/>
    <p:sldId id="571" r:id="rId8"/>
    <p:sldId id="563" r:id="rId9"/>
    <p:sldId id="564" r:id="rId10"/>
    <p:sldId id="570" r:id="rId11"/>
    <p:sldId id="565" r:id="rId12"/>
    <p:sldId id="566" r:id="rId13"/>
    <p:sldId id="572" r:id="rId14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 Adnan" initials="M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82" autoAdjust="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nan\Desktop\T_Domains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T_Domains!$A$1:$A$15</c:f>
              <c:strCache>
                <c:ptCount val="15"/>
                <c:pt idx="0">
                  <c:v>hotmail.com</c:v>
                </c:pt>
                <c:pt idx="1">
                  <c:v>hotmail.co.uk</c:v>
                </c:pt>
                <c:pt idx="2">
                  <c:v>yahoo.co.uk</c:v>
                </c:pt>
                <c:pt idx="3">
                  <c:v>aol.com</c:v>
                </c:pt>
                <c:pt idx="4">
                  <c:v>btinternet.com</c:v>
                </c:pt>
                <c:pt idx="5">
                  <c:v>yahoo.com</c:v>
                </c:pt>
                <c:pt idx="6">
                  <c:v>ntlworld.com</c:v>
                </c:pt>
                <c:pt idx="7">
                  <c:v>gmail.com</c:v>
                </c:pt>
                <c:pt idx="8">
                  <c:v>live.co.uk</c:v>
                </c:pt>
                <c:pt idx="9">
                  <c:v>googlemail.com</c:v>
                </c:pt>
                <c:pt idx="10">
                  <c:v>msn.com</c:v>
                </c:pt>
                <c:pt idx="11">
                  <c:v>blueyonder.co.uk</c:v>
                </c:pt>
                <c:pt idx="12">
                  <c:v>tiscali.co.uk</c:v>
                </c:pt>
                <c:pt idx="13">
                  <c:v>sky.com</c:v>
                </c:pt>
                <c:pt idx="14">
                  <c:v>talktalk.net</c:v>
                </c:pt>
              </c:strCache>
            </c:strRef>
          </c:cat>
          <c:val>
            <c:numRef>
              <c:f>T_Domains!$B$1:$B$15</c:f>
              <c:numCache>
                <c:formatCode>General</c:formatCode>
                <c:ptCount val="15"/>
                <c:pt idx="0">
                  <c:v>236067</c:v>
                </c:pt>
                <c:pt idx="1">
                  <c:v>168894</c:v>
                </c:pt>
                <c:pt idx="2">
                  <c:v>122136</c:v>
                </c:pt>
                <c:pt idx="3">
                  <c:v>96743</c:v>
                </c:pt>
                <c:pt idx="4">
                  <c:v>70213</c:v>
                </c:pt>
                <c:pt idx="5">
                  <c:v>53410</c:v>
                </c:pt>
                <c:pt idx="6">
                  <c:v>47766</c:v>
                </c:pt>
                <c:pt idx="7">
                  <c:v>30657</c:v>
                </c:pt>
                <c:pt idx="8">
                  <c:v>25133</c:v>
                </c:pt>
                <c:pt idx="9">
                  <c:v>23720</c:v>
                </c:pt>
                <c:pt idx="10">
                  <c:v>23367</c:v>
                </c:pt>
                <c:pt idx="11">
                  <c:v>19486</c:v>
                </c:pt>
                <c:pt idx="12">
                  <c:v>19046</c:v>
                </c:pt>
                <c:pt idx="13">
                  <c:v>18777</c:v>
                </c:pt>
                <c:pt idx="14">
                  <c:v>16970</c:v>
                </c:pt>
              </c:numCache>
            </c:numRef>
          </c:val>
        </c:ser>
        <c:marker val="1"/>
        <c:axId val="66095360"/>
        <c:axId val="66143744"/>
      </c:lineChart>
      <c:catAx>
        <c:axId val="66095360"/>
        <c:scaling>
          <c:orientation val="minMax"/>
        </c:scaling>
        <c:axPos val="b"/>
        <c:tickLblPos val="nextTo"/>
        <c:crossAx val="66143744"/>
        <c:crosses val="autoZero"/>
        <c:auto val="1"/>
        <c:lblAlgn val="ctr"/>
        <c:lblOffset val="100"/>
      </c:catAx>
      <c:valAx>
        <c:axId val="66143744"/>
        <c:scaling>
          <c:orientation val="minMax"/>
        </c:scaling>
        <c:axPos val="l"/>
        <c:majorGridlines/>
        <c:numFmt formatCode="General" sourceLinked="1"/>
        <c:tickLblPos val="nextTo"/>
        <c:crossAx val="66095360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DFE03-8EF6-48F4-BC0F-AFA130B63C17}" type="datetimeFigureOut">
              <a:rPr lang="en-US" smtClean="0"/>
              <a:pPr/>
              <a:t>5/18/2012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D21E1-AC87-4A80-87BD-CEE8523453F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57FE-7E99-446E-B7FA-0AB1EA184389}" type="datetimeFigureOut">
              <a:rPr lang="en-GB" smtClean="0"/>
              <a:pPr/>
              <a:t>18/05/2012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AE49B-21B9-48AC-91E2-A74106D1677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104" name="Picture 8" descr="Black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104" name="Picture 8" descr="Black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/>
        </p:nvSpPr>
        <p:spPr bwMode="hidden">
          <a:xfrm>
            <a:off x="1752600" y="1600200"/>
            <a:ext cx="7391400" cy="52578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11B0"/>
              </a:solidFill>
              <a:latin typeface="Arial" pitchFamily="34" charset="0"/>
            </a:endParaRP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764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1676400" y="4648200"/>
            <a:ext cx="7391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i="1" dirty="0">
                <a:solidFill>
                  <a:srgbClr val="CC6600"/>
                </a:solidFill>
              </a:rPr>
              <a:t>Geographic Information Systems and Science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 smtClean="0">
                <a:solidFill>
                  <a:srgbClr val="CC6600">
                    <a:lumMod val="50000"/>
                  </a:srgbClr>
                </a:solidFill>
              </a:rPr>
              <a:t>THIRD </a:t>
            </a:r>
            <a:r>
              <a:rPr lang="en-GB" dirty="0">
                <a:solidFill>
                  <a:srgbClr val="CC6600">
                    <a:lumMod val="50000"/>
                  </a:srgbClr>
                </a:solidFill>
              </a:rPr>
              <a:t>EDITION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Paul A. Longley, Michael F. </a:t>
            </a:r>
            <a:r>
              <a:rPr lang="en-GB" sz="14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Goodchild</a:t>
            </a:r>
            <a:r>
              <a: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, David J. Maguire, David W. </a:t>
            </a:r>
            <a:r>
              <a:rPr lang="en-GB" sz="14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Rhind</a:t>
            </a:r>
            <a:r>
              <a: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© </a:t>
            </a:r>
            <a:r>
              <a:rPr lang="en-GB" sz="14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2011 Wiley</a:t>
            </a:r>
            <a:r>
              <a:rPr lang="en-GB" sz="1400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, Inc</a:t>
            </a:r>
            <a:endParaRPr lang="en-GB" sz="1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-32" y="-142900"/>
            <a:ext cx="9135186" cy="1178960"/>
            <a:chOff x="-32" y="-27074"/>
            <a:chExt cx="9135186" cy="1178960"/>
          </a:xfrm>
        </p:grpSpPr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920756" y="0"/>
              <a:ext cx="939800" cy="927100"/>
            </a:xfrm>
            <a:prstGeom prst="ellipse">
              <a:avLst/>
            </a:prstGeom>
            <a:solidFill>
              <a:schemeClr val="bg1"/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400" b="1">
                <a:solidFill>
                  <a:srgbClr val="0011B0"/>
                </a:solidFill>
                <a:latin typeface="Arial" pitchFamily="34" charset="0"/>
              </a:endParaRPr>
            </a:p>
          </p:txBody>
        </p:sp>
        <p:pic>
          <p:nvPicPr>
            <p:cNvPr id="10" name="Picture 1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57554" y="0"/>
              <a:ext cx="1143008" cy="1143008"/>
            </a:xfrm>
            <a:prstGeom prst="rect">
              <a:avLst/>
            </a:prstGeom>
            <a:noFill/>
            <a:ln w="57150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11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0562" y="0"/>
              <a:ext cx="1142984" cy="1142984"/>
            </a:xfrm>
            <a:prstGeom prst="rect">
              <a:avLst/>
            </a:prstGeom>
            <a:noFill/>
            <a:ln w="57150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12" name="Picture 13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92146" y="8878"/>
              <a:ext cx="1143008" cy="1143008"/>
            </a:xfrm>
            <a:prstGeom prst="rect">
              <a:avLst/>
            </a:prstGeom>
            <a:noFill/>
            <a:ln w="57150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13" name="Picture 14" descr="Z:\Random Tasks\book images\lineofsight.tif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77700" y="-27074"/>
              <a:ext cx="1214446" cy="1167417"/>
            </a:xfrm>
            <a:prstGeom prst="rect">
              <a:avLst/>
            </a:prstGeom>
            <a:noFill/>
          </p:spPr>
        </p:pic>
        <p:pic>
          <p:nvPicPr>
            <p:cNvPr id="14" name="Picture 16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3570" y="0"/>
              <a:ext cx="1143008" cy="1143008"/>
            </a:xfrm>
            <a:prstGeom prst="rect">
              <a:avLst/>
            </a:prstGeom>
            <a:noFill/>
            <a:ln w="57150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15" name="Picture 17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32" y="0"/>
              <a:ext cx="3357586" cy="1071546"/>
            </a:xfrm>
            <a:prstGeom prst="rect">
              <a:avLst/>
            </a:prstGeom>
            <a:noFill/>
            <a:ln w="57150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sp>
          <p:nvSpPr>
            <p:cNvPr id="16" name="Rectangle 15"/>
            <p:cNvSpPr/>
            <p:nvPr userDrawn="1"/>
          </p:nvSpPr>
          <p:spPr bwMode="auto">
            <a:xfrm>
              <a:off x="0" y="1000108"/>
              <a:ext cx="3357554" cy="14287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2400" b="1" smtClean="0">
                <a:solidFill>
                  <a:srgbClr val="0011B0"/>
                </a:solidFill>
                <a:latin typeface="Arial" pitchFamily="34" charset="0"/>
              </a:endParaRPr>
            </a:p>
          </p:txBody>
        </p:sp>
      </p:grpSp>
      <p:pic>
        <p:nvPicPr>
          <p:cNvPr id="288776" name="Picture 8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367244"/>
            <a:ext cx="1357290" cy="1347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3506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553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298"/>
            <a:ext cx="4040188" cy="37369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9553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5298"/>
            <a:ext cx="4041775" cy="37369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219225"/>
            <a:ext cx="2971792" cy="10558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25"/>
            <a:ext cx="5049693" cy="53183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81275"/>
            <a:ext cx="2971792" cy="42624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34354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572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10286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063" y="1238253"/>
            <a:ext cx="7772400" cy="9302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43158"/>
            <a:ext cx="77724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405563" y="1214422"/>
            <a:ext cx="2052637" cy="533241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1214422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9F7957-B9FB-4D20-BC95-72C81E867B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tif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9F7957-B9FB-4D20-BC95-72C81E867B9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084" name="Picture 12" descr="Black10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9F7957-B9FB-4D20-BC95-72C81E867B9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084" name="Picture 12" descr="Black10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1142983"/>
            <a:ext cx="7772400" cy="93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287754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 t="10131"/>
          <a:stretch>
            <a:fillRect/>
          </a:stretch>
        </p:blipFill>
        <p:spPr bwMode="auto">
          <a:xfrm>
            <a:off x="3357554" y="-24"/>
            <a:ext cx="1143008" cy="1027206"/>
          </a:xfrm>
          <a:prstGeom prst="rect">
            <a:avLst/>
          </a:prstGeom>
          <a:noFill/>
          <a:ln w="5715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87755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 t="10134"/>
          <a:stretch>
            <a:fillRect/>
          </a:stretch>
        </p:blipFill>
        <p:spPr bwMode="auto">
          <a:xfrm>
            <a:off x="4500562" y="0"/>
            <a:ext cx="1142984" cy="1027158"/>
          </a:xfrm>
          <a:prstGeom prst="rect">
            <a:avLst/>
          </a:prstGeom>
          <a:noFill/>
          <a:ln w="5715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87757" name="Picture 13"/>
          <p:cNvPicPr>
            <a:picLocks noChangeAspect="1" noChangeArrowheads="1"/>
          </p:cNvPicPr>
          <p:nvPr userDrawn="1"/>
        </p:nvPicPr>
        <p:blipFill>
          <a:blip r:embed="rId15" cstate="print"/>
          <a:srcRect t="10397"/>
          <a:stretch>
            <a:fillRect/>
          </a:stretch>
        </p:blipFill>
        <p:spPr bwMode="auto">
          <a:xfrm>
            <a:off x="7987357" y="0"/>
            <a:ext cx="1143008" cy="1024173"/>
          </a:xfrm>
          <a:prstGeom prst="rect">
            <a:avLst/>
          </a:prstGeom>
          <a:noFill/>
          <a:ln w="5715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87758" name="Picture 14" descr="Z:\Random Tasks\book images\lineofsight.tif"/>
          <p:cNvPicPr>
            <a:picLocks noChangeAspect="1" noChangeArrowheads="1"/>
          </p:cNvPicPr>
          <p:nvPr userDrawn="1"/>
        </p:nvPicPr>
        <p:blipFill>
          <a:blip r:embed="rId16" cstate="print"/>
          <a:srcRect t="12241"/>
          <a:stretch>
            <a:fillRect/>
          </a:stretch>
        </p:blipFill>
        <p:spPr bwMode="auto">
          <a:xfrm>
            <a:off x="6777700" y="0"/>
            <a:ext cx="1214446" cy="1024517"/>
          </a:xfrm>
          <a:prstGeom prst="rect">
            <a:avLst/>
          </a:prstGeom>
          <a:noFill/>
        </p:spPr>
      </p:pic>
      <p:pic>
        <p:nvPicPr>
          <p:cNvPr id="287760" name="Picture 16"/>
          <p:cNvPicPr>
            <a:picLocks noChangeAspect="1" noChangeArrowheads="1"/>
          </p:cNvPicPr>
          <p:nvPr userDrawn="1"/>
        </p:nvPicPr>
        <p:blipFill>
          <a:blip r:embed="rId17" cstate="print"/>
          <a:srcRect t="10133"/>
          <a:stretch>
            <a:fillRect/>
          </a:stretch>
        </p:blipFill>
        <p:spPr bwMode="auto">
          <a:xfrm>
            <a:off x="5643570" y="0"/>
            <a:ext cx="1143008" cy="1027182"/>
          </a:xfrm>
          <a:prstGeom prst="rect">
            <a:avLst/>
          </a:prstGeom>
          <a:noFill/>
          <a:ln w="5715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87761" name="Picture 17"/>
          <p:cNvPicPr>
            <a:picLocks noChangeAspect="1" noChangeArrowheads="1"/>
          </p:cNvPicPr>
          <p:nvPr userDrawn="1"/>
        </p:nvPicPr>
        <p:blipFill>
          <a:blip r:embed="rId18" cstate="print"/>
          <a:srcRect t="10809"/>
          <a:stretch>
            <a:fillRect/>
          </a:stretch>
        </p:blipFill>
        <p:spPr bwMode="auto">
          <a:xfrm>
            <a:off x="-32" y="0"/>
            <a:ext cx="3357586" cy="955720"/>
          </a:xfrm>
          <a:prstGeom prst="rect">
            <a:avLst/>
          </a:prstGeom>
          <a:noFill/>
          <a:ln w="5715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8" name="Rectangle 17"/>
          <p:cNvSpPr/>
          <p:nvPr userDrawn="1"/>
        </p:nvSpPr>
        <p:spPr bwMode="auto">
          <a:xfrm>
            <a:off x="0" y="884282"/>
            <a:ext cx="3357554" cy="142876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b="1" smtClean="0">
              <a:solidFill>
                <a:srgbClr val="0011B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0" i="0">
          <a:solidFill>
            <a:schemeClr val="tx2">
              <a:lumMod val="75000"/>
            </a:schemeClr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>
            <a:lumMod val="75000"/>
          </a:schemeClr>
        </a:buClr>
        <a:buFont typeface="Wingdings" pitchFamily="2" charset="2"/>
        <a:buChar char="v"/>
        <a:defRPr sz="3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SzPct val="75000"/>
        <a:buFont typeface="Wingdings" pitchFamily="2" charset="2"/>
        <a:buChar char="§"/>
        <a:defRPr sz="2800">
          <a:solidFill>
            <a:schemeClr val="tx1">
              <a:lumMod val="75000"/>
              <a:lumOff val="25000"/>
            </a:schemeClr>
          </a:solidFill>
          <a:latin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Char char="•"/>
        <a:defRPr sz="2400">
          <a:solidFill>
            <a:schemeClr val="tx1">
              <a:lumMod val="75000"/>
              <a:lumOff val="25000"/>
            </a:schemeClr>
          </a:solidFill>
          <a:latin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Verdana" pitchFamily="34" charset="0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Verdana" pitchFamily="34" charset="0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bbie.harper@hotmai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ANA.ARAUJO3990@CREASP.ORG.BR" TargetMode="External"/><Relationship Id="rId7" Type="http://schemas.openxmlformats.org/officeDocument/2006/relationships/hyperlink" Target="mailto:AGUSTINAREYNOZO@GMAI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GANGULYDEEPANJAN@HOTMAIL.COM" TargetMode="External"/><Relationship Id="rId5" Type="http://schemas.openxmlformats.org/officeDocument/2006/relationships/hyperlink" Target="mailto:DIEGOJAVIERZEBALLOS@GMAIL.COM" TargetMode="External"/><Relationship Id="rId4" Type="http://schemas.openxmlformats.org/officeDocument/2006/relationships/hyperlink" Target="mailto:BYRON.DELGADO.INOSTROZA@HOTMAIL.COM" TargetMode="Externa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DarkBlue10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1596008"/>
            <a:ext cx="9144000" cy="96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Linking real and virtual world identities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4077072"/>
            <a:ext cx="8821644" cy="8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Muhammad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Adnan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167436"/>
            <a:ext cx="3722342" cy="16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www.epsrc.ac.uk/SiteCollectionImages/epsrc-logos/sponsor-hi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544360"/>
            <a:ext cx="2520280" cy="10062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DarkBlue10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6024" y="476672"/>
            <a:ext cx="8244408" cy="5767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 email domains against (OAC, 2001)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120680"/>
            <a:ext cx="152520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://www.epsrc.ac.uk/SiteCollectionImages/epsrc-logos/sponsor-hi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264696"/>
            <a:ext cx="1368152" cy="54623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299258"/>
            <a:ext cx="5184576" cy="42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276872"/>
            <a:ext cx="158466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arkBlue10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23728" y="1268760"/>
            <a:ext cx="4213132" cy="6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Thanks for Listening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120680"/>
            <a:ext cx="152520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www.epsrc.ac.uk/SiteCollectionImages/epsrc-logos/sponsor-hi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264696"/>
            <a:ext cx="1368152" cy="54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DarkBlue10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016" y="620688"/>
            <a:ext cx="8604448" cy="5767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Identities of individuals in the real world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412776"/>
            <a:ext cx="8634288" cy="21602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(Forename &amp; Surname)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800" kern="0" dirty="0" smtClean="0"/>
              <a:t>Socio-economic characteristics of the geographical areas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lang="en-GB" sz="16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6024" y="3284984"/>
            <a:ext cx="7308304" cy="5767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Most of us also have virtual identities</a:t>
            </a:r>
            <a:endParaRPr kumimoji="0" lang="en-GB" sz="3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3861048"/>
            <a:ext cx="8634288" cy="27363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address; </a:t>
            </a:r>
            <a:r>
              <a:rPr lang="en-GB" sz="2800" kern="0" dirty="0" smtClean="0">
                <a:latin typeface="+mn-lt"/>
              </a:rPr>
              <a:t>s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ocial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800" kern="0" dirty="0" smtClean="0">
                <a:latin typeface="+mn-lt"/>
              </a:rPr>
              <a:t>m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edia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accounts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Harvesting these data has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interesting potential applications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400" kern="0" dirty="0" smtClean="0">
                <a:latin typeface="+mn-lt"/>
              </a:rPr>
              <a:t>Cyber crime</a:t>
            </a:r>
            <a:endParaRPr lang="en-GB" sz="2400" kern="0" baseline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Cyber marketing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120680"/>
            <a:ext cx="152520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://www.epsrc.ac.uk/SiteCollectionImages/epsrc-logos/sponsor-hi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264696"/>
            <a:ext cx="1368152" cy="54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DarkBlue10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016" y="620688"/>
            <a:ext cx="7308304" cy="5767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CACI Email Data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12776"/>
            <a:ext cx="8640960" cy="4824536"/>
          </a:xfrm>
          <a:prstGeom prst="rect">
            <a:avLst/>
          </a:prstGeom>
        </p:spPr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800" kern="0" dirty="0" smtClean="0"/>
              <a:t>Total number of records:1,154,116 (2002 - 2008)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800" kern="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800" kern="0" dirty="0" smtClean="0"/>
              <a:t>Data fields are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kern="0" dirty="0" smtClean="0"/>
              <a:t>Title, Forename, Surname, Address, Postcode, Email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800" kern="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800" kern="0" dirty="0" smtClean="0"/>
              <a:t>1,920 records have no name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800" kern="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800" kern="0" dirty="0" smtClean="0"/>
              <a:t>183,000 records have no postcode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120680"/>
            <a:ext cx="152520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://www.epsrc.ac.uk/SiteCollectionImages/epsrc-logos/sponsor-hi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264696"/>
            <a:ext cx="1368152" cy="54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DarkBlue10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016" y="620688"/>
            <a:ext cx="7308304" cy="5767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Email</a:t>
            </a:r>
            <a:r>
              <a:rPr kumimoji="0" lang="en-GB" sz="3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data coverage</a:t>
            </a:r>
            <a:endParaRPr kumimoji="0" lang="en-GB" sz="3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1268760"/>
            <a:ext cx="42957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0"/>
            <a:ext cx="42005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120680"/>
            <a:ext cx="152520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://www.epsrc.ac.uk/SiteCollectionImages/epsrc-logos/sponsor-hi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6264696"/>
            <a:ext cx="1368152" cy="54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DarkBlue10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016" y="620688"/>
            <a:ext cx="8999984" cy="5767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%age of the email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data 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each Output Area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120680"/>
            <a:ext cx="152520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://www.epsrc.ac.uk/SiteCollectionImages/epsrc-logos/sponsor-hi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264696"/>
            <a:ext cx="1368152" cy="54623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8"/>
            <a:ext cx="59046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DarkBlue10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016" y="620688"/>
            <a:ext cx="7308304" cy="5767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Most frequent email domains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251520" y="1628800"/>
          <a:ext cx="83529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932040" y="1268760"/>
          <a:ext cx="3924548" cy="3672405"/>
        </p:xfrm>
        <a:graphic>
          <a:graphicData uri="http://schemas.openxmlformats.org/drawingml/2006/table">
            <a:tbl>
              <a:tblPr/>
              <a:tblGrid>
                <a:gridCol w="3139638"/>
                <a:gridCol w="784910"/>
              </a:tblGrid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hotmail.com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236067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hotmail.co.uk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168894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yahoo.co.uk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122136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aol.com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96743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btinternet.com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70213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yahoo.com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ntlworld.com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47766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gmail.com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live.co.uk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googlemail.com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msn.com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blueyonder.co.uk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tiscali.co.uk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sky.com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talktalk.net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120680"/>
            <a:ext cx="152520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http://www.epsrc.ac.uk/SiteCollectionImages/epsrc-logos/sponsor-hi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6264696"/>
            <a:ext cx="1368152" cy="54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DarkBlue10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36512" y="620688"/>
            <a:ext cx="9180512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% of the people use their identity as part of their email address</a:t>
            </a:r>
            <a:endParaRPr kumimoji="0" lang="en-GB" sz="3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700808"/>
            <a:ext cx="8784976" cy="53285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546,111 (47%) records had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surname as part of the email address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hlinkClick r:id="rId3"/>
              </a:rPr>
              <a:t> anna_culliford@hotmail.com </a:t>
            </a:r>
            <a:r>
              <a:rPr lang="en-GB" sz="2000" kern="0" dirty="0" smtClean="0">
                <a:latin typeface="+mn-lt"/>
              </a:rPr>
              <a:t>(Surname: </a:t>
            </a:r>
            <a:r>
              <a:rPr lang="en-GB" sz="2000" kern="0" dirty="0" err="1" smtClean="0">
                <a:latin typeface="+mn-lt"/>
              </a:rPr>
              <a:t>culliford</a:t>
            </a:r>
            <a:r>
              <a:rPr lang="en-GB" sz="2000" kern="0" dirty="0" smtClean="0">
                <a:latin typeface="+mn-lt"/>
              </a:rPr>
              <a:t>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en-GB" sz="2000" kern="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800" kern="0" dirty="0" smtClean="0"/>
              <a:t>307,496 (26%) records had both forename and surname as part of the email address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hlinkClick r:id="rId3"/>
              </a:rPr>
              <a:t> </a:t>
            </a:r>
            <a:r>
              <a:rPr lang="en-GB" sz="2000" kern="0" dirty="0" smtClean="0">
                <a:hlinkClick r:id="rId3"/>
              </a:rPr>
              <a:t>john.bradshaw100@ntlworld.com</a:t>
            </a:r>
            <a:endParaRPr lang="en-GB" sz="2000" kern="0" dirty="0" smtClean="0"/>
          </a:p>
          <a:p>
            <a:pPr marL="1257300" lvl="2" indent="-342900">
              <a:spcBef>
                <a:spcPct val="20000"/>
              </a:spcBef>
              <a:defRPr/>
            </a:pPr>
            <a:r>
              <a:rPr lang="en-GB" sz="2000" kern="0" dirty="0" smtClean="0"/>
              <a:t>(Surname: </a:t>
            </a:r>
            <a:r>
              <a:rPr lang="en-GB" sz="2000" kern="0" dirty="0" err="1" smtClean="0"/>
              <a:t>bradshaw</a:t>
            </a:r>
            <a:r>
              <a:rPr lang="en-GB" sz="2000" kern="0" dirty="0" smtClean="0"/>
              <a:t> ; Forename: john)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en-GB" sz="20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endParaRPr lang="en-GB" sz="16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120680"/>
            <a:ext cx="152520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://www.epsrc.ac.uk/SiteCollectionImages/epsrc-logos/sponsor-hi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6264696"/>
            <a:ext cx="1368152" cy="54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DarkBlue10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016" y="620688"/>
            <a:ext cx="8820472" cy="5767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Who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use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long email addresses</a:t>
            </a:r>
            <a:r>
              <a:rPr kumimoji="0" lang="en-GB" sz="3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 </a:t>
            </a:r>
            <a:endParaRPr kumimoji="0" lang="en-GB" sz="3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340768"/>
            <a:ext cx="8634288" cy="551723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kern="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 err="1" smtClean="0"/>
              <a:t>Hispanice</a:t>
            </a:r>
            <a:r>
              <a:rPr lang="en-GB" sz="2400" kern="0" dirty="0" smtClean="0"/>
              <a:t>, </a:t>
            </a:r>
            <a:r>
              <a:rPr lang="en-GB" sz="2400" kern="0" dirty="0" err="1" smtClean="0"/>
              <a:t>Portugese</a:t>
            </a:r>
            <a:r>
              <a:rPr lang="en-GB" sz="2400" kern="0" dirty="0" smtClean="0"/>
              <a:t>, and Indians have long email addresses (Average length: 13 characters)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kern="0" dirty="0" smtClean="0"/>
          </a:p>
          <a:p>
            <a:pPr marL="800100" lvl="1" indent="-342900">
              <a:spcBef>
                <a:spcPct val="20000"/>
              </a:spcBef>
              <a:defRPr/>
            </a:pPr>
            <a:endParaRPr lang="en-GB" sz="24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6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kern="0" dirty="0" smtClean="0"/>
          </a:p>
          <a:p>
            <a:pPr marL="2857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kern="0" dirty="0" smtClean="0"/>
              <a:t>South Indians have longer email address than North Indians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3568" y="2694518"/>
          <a:ext cx="6408712" cy="1598578"/>
        </p:xfrm>
        <a:graphic>
          <a:graphicData uri="http://schemas.openxmlformats.org/drawingml/2006/table">
            <a:tbl>
              <a:tblPr/>
              <a:tblGrid>
                <a:gridCol w="6408712"/>
              </a:tblGrid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  <a:hlinkClick r:id="rId3"/>
                        </a:rPr>
                        <a:t>ANA.ARAUJO3909@HOTMAIL&gt;COM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(14 characters)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BYRON.DELGADO.INOSTROZA@HOTMAIL.COM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(25 characters)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hlinkClick r:id="rId5"/>
                        </a:rPr>
                        <a:t>DIEGOJAVIERZEBALLOS@GMAIL.COM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(17 characters)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hlinkClick r:id="rId6"/>
                        </a:rPr>
                        <a:t>GANGULYDEEPANJAN@HOTMAIL.COM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(18 characters)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hlinkClick r:id="rId7"/>
                        </a:rPr>
                        <a:t>AGUSTINAREYNOZO@GMAIL.COM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(13 characters)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6120680"/>
            <a:ext cx="152520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://www.epsrc.ac.uk/SiteCollectionImages/epsrc-logos/sponsor-hir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6264696"/>
            <a:ext cx="1368152" cy="54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DarkBlue10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6024" y="476672"/>
            <a:ext cx="8100392" cy="5767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 email domain for</a:t>
            </a:r>
            <a:r>
              <a:rPr kumimoji="0" lang="en-GB" sz="3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each Output Area</a:t>
            </a:r>
            <a:endParaRPr kumimoji="0" lang="en-GB" sz="3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120680"/>
            <a:ext cx="152520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://www.epsrc.ac.uk/SiteCollectionImages/epsrc-logos/sponsor-hi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264696"/>
            <a:ext cx="1368152" cy="54623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639" y="1268760"/>
            <a:ext cx="728470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L_Powerpoint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CL_Powerpoint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ISS">
  <a:themeElements>
    <a:clrScheme name="1_GISS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1_GISS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11B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11B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11B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11B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GIS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ISS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S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SS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SS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SS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ISS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SS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UCL_Powerpoint</Template>
  <TotalTime>6687</TotalTime>
  <Words>271</Words>
  <Application>Microsoft Office PowerPoint</Application>
  <PresentationFormat>On-screen Show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UCL_Powerpoint</vt:lpstr>
      <vt:lpstr>1_UCL_Powerpoint</vt:lpstr>
      <vt:lpstr>1_GISS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Structure in Surname Distributions: Creating Cultural Regions (In Great Britsai</dc:title>
  <dc:creator>James</dc:creator>
  <cp:lastModifiedBy>adnan</cp:lastModifiedBy>
  <cp:revision>263</cp:revision>
  <dcterms:created xsi:type="dcterms:W3CDTF">2010-09-08T12:48:11Z</dcterms:created>
  <dcterms:modified xsi:type="dcterms:W3CDTF">2012-05-18T00:01:29Z</dcterms:modified>
</cp:coreProperties>
</file>